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1"/>
  </p:notesMasterIdLst>
  <p:sldIdLst>
    <p:sldId id="342" r:id="rId2"/>
    <p:sldId id="346" r:id="rId3"/>
    <p:sldId id="343" r:id="rId4"/>
    <p:sldId id="345" r:id="rId5"/>
    <p:sldId id="274" r:id="rId6"/>
    <p:sldId id="356" r:id="rId7"/>
    <p:sldId id="352" r:id="rId8"/>
    <p:sldId id="353" r:id="rId9"/>
    <p:sldId id="350" r:id="rId10"/>
    <p:sldId id="355" r:id="rId11"/>
    <p:sldId id="354" r:id="rId12"/>
    <p:sldId id="365" r:id="rId13"/>
    <p:sldId id="360" r:id="rId14"/>
    <p:sldId id="363" r:id="rId15"/>
    <p:sldId id="366" r:id="rId16"/>
    <p:sldId id="367" r:id="rId17"/>
    <p:sldId id="368" r:id="rId18"/>
    <p:sldId id="420" r:id="rId19"/>
    <p:sldId id="371" r:id="rId20"/>
    <p:sldId id="369" r:id="rId21"/>
    <p:sldId id="362" r:id="rId22"/>
    <p:sldId id="314" r:id="rId23"/>
    <p:sldId id="390" r:id="rId24"/>
    <p:sldId id="425" r:id="rId25"/>
    <p:sldId id="426" r:id="rId26"/>
    <p:sldId id="424" r:id="rId27"/>
    <p:sldId id="427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283" r:id="rId38"/>
    <p:sldId id="437" r:id="rId39"/>
    <p:sldId id="438" r:id="rId40"/>
    <p:sldId id="439" r:id="rId41"/>
    <p:sldId id="440" r:id="rId42"/>
    <p:sldId id="441" r:id="rId43"/>
    <p:sldId id="442" r:id="rId44"/>
    <p:sldId id="443" r:id="rId45"/>
    <p:sldId id="444" r:id="rId46"/>
    <p:sldId id="445" r:id="rId47"/>
    <p:sldId id="446" r:id="rId48"/>
    <p:sldId id="447" r:id="rId49"/>
    <p:sldId id="448" r:id="rId50"/>
    <p:sldId id="449" r:id="rId51"/>
    <p:sldId id="450" r:id="rId52"/>
    <p:sldId id="451" r:id="rId53"/>
    <p:sldId id="452" r:id="rId54"/>
    <p:sldId id="453" r:id="rId55"/>
    <p:sldId id="454" r:id="rId56"/>
    <p:sldId id="455" r:id="rId57"/>
    <p:sldId id="456" r:id="rId58"/>
    <p:sldId id="457" r:id="rId59"/>
    <p:sldId id="458" r:id="rId60"/>
    <p:sldId id="459" r:id="rId61"/>
    <p:sldId id="460" r:id="rId62"/>
    <p:sldId id="461" r:id="rId63"/>
    <p:sldId id="285" r:id="rId64"/>
    <p:sldId id="272" r:id="rId65"/>
    <p:sldId id="373" r:id="rId66"/>
    <p:sldId id="275" r:id="rId67"/>
    <p:sldId id="462" r:id="rId68"/>
    <p:sldId id="463" r:id="rId69"/>
    <p:sldId id="464" r:id="rId70"/>
    <p:sldId id="465" r:id="rId71"/>
    <p:sldId id="466" r:id="rId72"/>
    <p:sldId id="467" r:id="rId73"/>
    <p:sldId id="468" r:id="rId74"/>
    <p:sldId id="469" r:id="rId75"/>
    <p:sldId id="470" r:id="rId76"/>
    <p:sldId id="471" r:id="rId77"/>
    <p:sldId id="484" r:id="rId78"/>
    <p:sldId id="472" r:id="rId79"/>
    <p:sldId id="473" r:id="rId80"/>
    <p:sldId id="474" r:id="rId81"/>
    <p:sldId id="475" r:id="rId82"/>
    <p:sldId id="392" r:id="rId83"/>
    <p:sldId id="476" r:id="rId84"/>
    <p:sldId id="391" r:id="rId85"/>
    <p:sldId id="409" r:id="rId86"/>
    <p:sldId id="477" r:id="rId87"/>
    <p:sldId id="478" r:id="rId88"/>
    <p:sldId id="479" r:id="rId89"/>
    <p:sldId id="480" r:id="rId90"/>
    <p:sldId id="481" r:id="rId91"/>
    <p:sldId id="482" r:id="rId92"/>
    <p:sldId id="415" r:id="rId93"/>
    <p:sldId id="399" r:id="rId94"/>
    <p:sldId id="418" r:id="rId95"/>
    <p:sldId id="417" r:id="rId96"/>
    <p:sldId id="411" r:id="rId97"/>
    <p:sldId id="419" r:id="rId98"/>
    <p:sldId id="483" r:id="rId99"/>
    <p:sldId id="402" r:id="rId10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3CC33"/>
    <a:srgbClr val="D60093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89520" autoAdjust="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4E3662-B8FB-4281-B35D-991BCE5631A6}" type="doc">
      <dgm:prSet loTypeId="urn:microsoft.com/office/officeart/2005/8/layout/cycle2" loCatId="cycl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3719545-3551-4D5B-855B-035DB59ECC07}">
      <dgm:prSet phldrT="[Text]"/>
      <dgm:spPr/>
      <dgm:t>
        <a:bodyPr/>
        <a:lstStyle/>
        <a:p>
          <a:r>
            <a:rPr lang="en-US" b="1" smtClean="0"/>
            <a:t>meaning</a:t>
          </a:r>
          <a:endParaRPr lang="en-US" b="1" dirty="0"/>
        </a:p>
      </dgm:t>
    </dgm:pt>
    <dgm:pt modelId="{FC9FF54D-A0FB-46B0-AE5B-BF5B28B18CF2}" type="parTrans" cxnId="{AB0F47C8-4481-49AE-99C9-B5C2A2BB4AD9}">
      <dgm:prSet/>
      <dgm:spPr/>
      <dgm:t>
        <a:bodyPr/>
        <a:lstStyle/>
        <a:p>
          <a:endParaRPr lang="en-US"/>
        </a:p>
      </dgm:t>
    </dgm:pt>
    <dgm:pt modelId="{7CF7A08F-B52E-4D95-8CCD-CB54C8E04A24}" type="sibTrans" cxnId="{AB0F47C8-4481-49AE-99C9-B5C2A2BB4AD9}">
      <dgm:prSet/>
      <dgm:spPr/>
      <dgm:t>
        <a:bodyPr/>
        <a:lstStyle/>
        <a:p>
          <a:endParaRPr lang="en-US"/>
        </a:p>
      </dgm:t>
    </dgm:pt>
    <dgm:pt modelId="{BD238824-F42F-4EE0-AE3F-4A04990255CB}">
      <dgm:prSet phldrT="[Text]"/>
      <dgm:spPr/>
      <dgm:t>
        <a:bodyPr/>
        <a:lstStyle/>
        <a:p>
          <a:r>
            <a:rPr lang="en-US" b="1" smtClean="0"/>
            <a:t>preparation</a:t>
          </a:r>
          <a:endParaRPr lang="en-US" b="1" dirty="0"/>
        </a:p>
      </dgm:t>
    </dgm:pt>
    <dgm:pt modelId="{4559A53A-5C2D-4E85-A194-9607631C5EC1}" type="parTrans" cxnId="{2A4D5648-DC8C-4BE7-B44F-CC5919836BA1}">
      <dgm:prSet/>
      <dgm:spPr/>
      <dgm:t>
        <a:bodyPr/>
        <a:lstStyle/>
        <a:p>
          <a:endParaRPr lang="en-US"/>
        </a:p>
      </dgm:t>
    </dgm:pt>
    <dgm:pt modelId="{C31A6258-2E5C-4F1C-80B6-F8FAEB5BCB2D}" type="sibTrans" cxnId="{2A4D5648-DC8C-4BE7-B44F-CC5919836BA1}">
      <dgm:prSet/>
      <dgm:spPr/>
      <dgm:t>
        <a:bodyPr/>
        <a:lstStyle/>
        <a:p>
          <a:endParaRPr lang="en-US"/>
        </a:p>
      </dgm:t>
    </dgm:pt>
    <dgm:pt modelId="{D5C67DA3-ECFB-40C6-95EA-D9B60BC5E8B8}">
      <dgm:prSet phldrT="[Text]"/>
      <dgm:spPr/>
      <dgm:t>
        <a:bodyPr/>
        <a:lstStyle/>
        <a:p>
          <a:r>
            <a:rPr lang="en-US" b="1" smtClean="0"/>
            <a:t>purpose</a:t>
          </a:r>
          <a:endParaRPr lang="en-US" b="1" dirty="0"/>
        </a:p>
      </dgm:t>
    </dgm:pt>
    <dgm:pt modelId="{9133C258-7C98-4712-9A9B-9F9B07DF418A}" type="parTrans" cxnId="{CB5DB009-DEC7-405B-A606-06BE79E86FE4}">
      <dgm:prSet/>
      <dgm:spPr/>
      <dgm:t>
        <a:bodyPr/>
        <a:lstStyle/>
        <a:p>
          <a:endParaRPr lang="en-US"/>
        </a:p>
      </dgm:t>
    </dgm:pt>
    <dgm:pt modelId="{177F7FAB-1C6B-4866-B495-A80A96779129}" type="sibTrans" cxnId="{CB5DB009-DEC7-405B-A606-06BE79E86FE4}">
      <dgm:prSet/>
      <dgm:spPr/>
      <dgm:t>
        <a:bodyPr/>
        <a:lstStyle/>
        <a:p>
          <a:endParaRPr lang="en-US"/>
        </a:p>
      </dgm:t>
    </dgm:pt>
    <dgm:pt modelId="{8CCF0878-4F50-4F66-9963-E0618E76E2C3}">
      <dgm:prSet phldrT="[Text]"/>
      <dgm:spPr/>
      <dgm:t>
        <a:bodyPr/>
        <a:lstStyle/>
        <a:p>
          <a:r>
            <a:rPr lang="en-US" b="1" smtClean="0"/>
            <a:t>performance</a:t>
          </a:r>
          <a:endParaRPr lang="en-US" b="1" dirty="0"/>
        </a:p>
      </dgm:t>
    </dgm:pt>
    <dgm:pt modelId="{B34136F2-4971-417D-B690-D52BA780B7B2}" type="parTrans" cxnId="{5428D8C4-9D05-4760-8999-36A5D27CF0C9}">
      <dgm:prSet/>
      <dgm:spPr/>
      <dgm:t>
        <a:bodyPr/>
        <a:lstStyle/>
        <a:p>
          <a:endParaRPr lang="en-US"/>
        </a:p>
      </dgm:t>
    </dgm:pt>
    <dgm:pt modelId="{29827247-DECA-446E-B929-CCEF297836F9}" type="sibTrans" cxnId="{5428D8C4-9D05-4760-8999-36A5D27CF0C9}">
      <dgm:prSet/>
      <dgm:spPr/>
      <dgm:t>
        <a:bodyPr/>
        <a:lstStyle/>
        <a:p>
          <a:endParaRPr lang="en-US"/>
        </a:p>
      </dgm:t>
    </dgm:pt>
    <dgm:pt modelId="{40D1C41C-15E5-4385-A66F-0B9246015270}">
      <dgm:prSet phldrT="[Text]"/>
      <dgm:spPr/>
      <dgm:t>
        <a:bodyPr/>
        <a:lstStyle/>
        <a:p>
          <a:r>
            <a:rPr lang="en-US" b="1" smtClean="0"/>
            <a:t>practice</a:t>
          </a:r>
          <a:endParaRPr lang="en-US" b="1" dirty="0"/>
        </a:p>
      </dgm:t>
    </dgm:pt>
    <dgm:pt modelId="{A8A0A0F2-E737-4290-A554-16A6C067C553}" type="parTrans" cxnId="{DD01E80F-DDC3-4082-B293-0F3435C504B1}">
      <dgm:prSet/>
      <dgm:spPr/>
      <dgm:t>
        <a:bodyPr/>
        <a:lstStyle/>
        <a:p>
          <a:endParaRPr lang="en-US"/>
        </a:p>
      </dgm:t>
    </dgm:pt>
    <dgm:pt modelId="{67B4800A-330D-4AC9-A673-A900FBA3251E}" type="sibTrans" cxnId="{DD01E80F-DDC3-4082-B293-0F3435C504B1}">
      <dgm:prSet/>
      <dgm:spPr/>
      <dgm:t>
        <a:bodyPr/>
        <a:lstStyle/>
        <a:p>
          <a:endParaRPr lang="en-US"/>
        </a:p>
      </dgm:t>
    </dgm:pt>
    <dgm:pt modelId="{BE5294D4-0C7B-4377-AC5A-10F5CD575625}" type="pres">
      <dgm:prSet presAssocID="{C44E3662-B8FB-4281-B35D-991BCE5631A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4D5DB0-C5C3-4A57-B4E0-C269CC75FA7F}" type="pres">
      <dgm:prSet presAssocID="{43719545-3551-4D5B-855B-035DB59ECC07}" presName="node" presStyleLbl="node1" presStyleIdx="0" presStyleCnt="5" custRadScaleRad="101646" custRadScaleInc="3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2E8B7-1A0D-414B-A51A-4BCAC67F9E8E}" type="pres">
      <dgm:prSet presAssocID="{7CF7A08F-B52E-4D95-8CCD-CB54C8E04A24}" presName="sibTrans" presStyleLbl="sibTrans2D1" presStyleIdx="0" presStyleCnt="5"/>
      <dgm:spPr/>
      <dgm:t>
        <a:bodyPr/>
        <a:lstStyle/>
        <a:p>
          <a:endParaRPr lang="en-US"/>
        </a:p>
      </dgm:t>
    </dgm:pt>
    <dgm:pt modelId="{BBFE50E7-F3FF-42FF-BE88-F1361E48FE89}" type="pres">
      <dgm:prSet presAssocID="{7CF7A08F-B52E-4D95-8CCD-CB54C8E04A24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35B4C011-6991-422E-9D01-7CF2D630AAA7}" type="pres">
      <dgm:prSet presAssocID="{BD238824-F42F-4EE0-AE3F-4A04990255C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CCD694-4F4E-4634-9933-5DFF465F77E1}" type="pres">
      <dgm:prSet presAssocID="{C31A6258-2E5C-4F1C-80B6-F8FAEB5BCB2D}" presName="sibTrans" presStyleLbl="sibTrans2D1" presStyleIdx="1" presStyleCnt="5"/>
      <dgm:spPr/>
      <dgm:t>
        <a:bodyPr/>
        <a:lstStyle/>
        <a:p>
          <a:endParaRPr lang="en-US"/>
        </a:p>
      </dgm:t>
    </dgm:pt>
    <dgm:pt modelId="{3165DE69-51AF-4FC6-9BDD-FE0C9074A309}" type="pres">
      <dgm:prSet presAssocID="{C31A6258-2E5C-4F1C-80B6-F8FAEB5BCB2D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6B787C04-85E5-472F-92BA-4FEE086C35C1}" type="pres">
      <dgm:prSet presAssocID="{D5C67DA3-ECFB-40C6-95EA-D9B60BC5E8B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59892B-3504-4513-B563-A00D99189438}" type="pres">
      <dgm:prSet presAssocID="{177F7FAB-1C6B-4866-B495-A80A96779129}" presName="sibTrans" presStyleLbl="sibTrans2D1" presStyleIdx="2" presStyleCnt="5"/>
      <dgm:spPr/>
      <dgm:t>
        <a:bodyPr/>
        <a:lstStyle/>
        <a:p>
          <a:endParaRPr lang="en-US"/>
        </a:p>
      </dgm:t>
    </dgm:pt>
    <dgm:pt modelId="{97F4CA60-E406-43B5-A5CA-AADFFB0540FE}" type="pres">
      <dgm:prSet presAssocID="{177F7FAB-1C6B-4866-B495-A80A96779129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A717840C-66AE-4320-8423-C13754568B3C}" type="pres">
      <dgm:prSet presAssocID="{8CCF0878-4F50-4F66-9963-E0618E76E2C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B00436-324A-4791-A71E-EAB5C319DBBE}" type="pres">
      <dgm:prSet presAssocID="{29827247-DECA-446E-B929-CCEF297836F9}" presName="sibTrans" presStyleLbl="sibTrans2D1" presStyleIdx="3" presStyleCnt="5"/>
      <dgm:spPr/>
      <dgm:t>
        <a:bodyPr/>
        <a:lstStyle/>
        <a:p>
          <a:endParaRPr lang="en-US"/>
        </a:p>
      </dgm:t>
    </dgm:pt>
    <dgm:pt modelId="{80F661C1-B70E-4E53-9114-373491FAB3E4}" type="pres">
      <dgm:prSet presAssocID="{29827247-DECA-446E-B929-CCEF297836F9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53BDF87A-69CE-461C-A2B4-687FE3157150}" type="pres">
      <dgm:prSet presAssocID="{40D1C41C-15E5-4385-A66F-0B924601527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D9E251-C6B3-4E18-8040-795243E018B7}" type="pres">
      <dgm:prSet presAssocID="{67B4800A-330D-4AC9-A673-A900FBA3251E}" presName="sibTrans" presStyleLbl="sibTrans2D1" presStyleIdx="4" presStyleCnt="5"/>
      <dgm:spPr/>
      <dgm:t>
        <a:bodyPr/>
        <a:lstStyle/>
        <a:p>
          <a:endParaRPr lang="en-US"/>
        </a:p>
      </dgm:t>
    </dgm:pt>
    <dgm:pt modelId="{4BE2EE54-5B26-479C-88F4-916AAE055BA0}" type="pres">
      <dgm:prSet presAssocID="{67B4800A-330D-4AC9-A673-A900FBA3251E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2A4D5648-DC8C-4BE7-B44F-CC5919836BA1}" srcId="{C44E3662-B8FB-4281-B35D-991BCE5631A6}" destId="{BD238824-F42F-4EE0-AE3F-4A04990255CB}" srcOrd="1" destOrd="0" parTransId="{4559A53A-5C2D-4E85-A194-9607631C5EC1}" sibTransId="{C31A6258-2E5C-4F1C-80B6-F8FAEB5BCB2D}"/>
    <dgm:cxn modelId="{F811D6C4-BB41-4AF3-91E0-17EF6DAD15EF}" type="presOf" srcId="{29827247-DECA-446E-B929-CCEF297836F9}" destId="{4BB00436-324A-4791-A71E-EAB5C319DBBE}" srcOrd="0" destOrd="0" presId="urn:microsoft.com/office/officeart/2005/8/layout/cycle2"/>
    <dgm:cxn modelId="{EF0393DD-1324-472F-9516-0EE37A813EEA}" type="presOf" srcId="{D5C67DA3-ECFB-40C6-95EA-D9B60BC5E8B8}" destId="{6B787C04-85E5-472F-92BA-4FEE086C35C1}" srcOrd="0" destOrd="0" presId="urn:microsoft.com/office/officeart/2005/8/layout/cycle2"/>
    <dgm:cxn modelId="{2C2B1767-2130-47DD-86B3-289BCA43245A}" type="presOf" srcId="{67B4800A-330D-4AC9-A673-A900FBA3251E}" destId="{54D9E251-C6B3-4E18-8040-795243E018B7}" srcOrd="0" destOrd="0" presId="urn:microsoft.com/office/officeart/2005/8/layout/cycle2"/>
    <dgm:cxn modelId="{4AB450FF-7DDE-4EE6-B8FC-06A7249E7E1D}" type="presOf" srcId="{C44E3662-B8FB-4281-B35D-991BCE5631A6}" destId="{BE5294D4-0C7B-4377-AC5A-10F5CD575625}" srcOrd="0" destOrd="0" presId="urn:microsoft.com/office/officeart/2005/8/layout/cycle2"/>
    <dgm:cxn modelId="{8702F94F-95ED-4C03-8529-4FB5D14F2D42}" type="presOf" srcId="{C31A6258-2E5C-4F1C-80B6-F8FAEB5BCB2D}" destId="{16CCD694-4F4E-4634-9933-5DFF465F77E1}" srcOrd="0" destOrd="0" presId="urn:microsoft.com/office/officeart/2005/8/layout/cycle2"/>
    <dgm:cxn modelId="{A066A0AE-0B36-4C12-A64D-0290C3172A73}" type="presOf" srcId="{40D1C41C-15E5-4385-A66F-0B9246015270}" destId="{53BDF87A-69CE-461C-A2B4-687FE3157150}" srcOrd="0" destOrd="0" presId="urn:microsoft.com/office/officeart/2005/8/layout/cycle2"/>
    <dgm:cxn modelId="{E87327A0-319A-468C-887E-9ED59F832FFC}" type="presOf" srcId="{177F7FAB-1C6B-4866-B495-A80A96779129}" destId="{97F4CA60-E406-43B5-A5CA-AADFFB0540FE}" srcOrd="1" destOrd="0" presId="urn:microsoft.com/office/officeart/2005/8/layout/cycle2"/>
    <dgm:cxn modelId="{195F2FC2-ACC1-4BCB-9B61-4EB4A16602E9}" type="presOf" srcId="{7CF7A08F-B52E-4D95-8CCD-CB54C8E04A24}" destId="{BBFE50E7-F3FF-42FF-BE88-F1361E48FE89}" srcOrd="1" destOrd="0" presId="urn:microsoft.com/office/officeart/2005/8/layout/cycle2"/>
    <dgm:cxn modelId="{52ED69F2-26E9-4534-9E98-F8A97CC61033}" type="presOf" srcId="{43719545-3551-4D5B-855B-035DB59ECC07}" destId="{BB4D5DB0-C5C3-4A57-B4E0-C269CC75FA7F}" srcOrd="0" destOrd="0" presId="urn:microsoft.com/office/officeart/2005/8/layout/cycle2"/>
    <dgm:cxn modelId="{DD01E80F-DDC3-4082-B293-0F3435C504B1}" srcId="{C44E3662-B8FB-4281-B35D-991BCE5631A6}" destId="{40D1C41C-15E5-4385-A66F-0B9246015270}" srcOrd="4" destOrd="0" parTransId="{A8A0A0F2-E737-4290-A554-16A6C067C553}" sibTransId="{67B4800A-330D-4AC9-A673-A900FBA3251E}"/>
    <dgm:cxn modelId="{5428D8C4-9D05-4760-8999-36A5D27CF0C9}" srcId="{C44E3662-B8FB-4281-B35D-991BCE5631A6}" destId="{8CCF0878-4F50-4F66-9963-E0618E76E2C3}" srcOrd="3" destOrd="0" parTransId="{B34136F2-4971-417D-B690-D52BA780B7B2}" sibTransId="{29827247-DECA-446E-B929-CCEF297836F9}"/>
    <dgm:cxn modelId="{34116F7D-38B6-4FE4-ABAE-3561AEF9354E}" type="presOf" srcId="{177F7FAB-1C6B-4866-B495-A80A96779129}" destId="{2659892B-3504-4513-B563-A00D99189438}" srcOrd="0" destOrd="0" presId="urn:microsoft.com/office/officeart/2005/8/layout/cycle2"/>
    <dgm:cxn modelId="{D6267239-BF9C-40DD-8425-77A12D18373A}" type="presOf" srcId="{BD238824-F42F-4EE0-AE3F-4A04990255CB}" destId="{35B4C011-6991-422E-9D01-7CF2D630AAA7}" srcOrd="0" destOrd="0" presId="urn:microsoft.com/office/officeart/2005/8/layout/cycle2"/>
    <dgm:cxn modelId="{C8D09BD0-D765-4622-8F0F-0052F5E6DCC6}" type="presOf" srcId="{29827247-DECA-446E-B929-CCEF297836F9}" destId="{80F661C1-B70E-4E53-9114-373491FAB3E4}" srcOrd="1" destOrd="0" presId="urn:microsoft.com/office/officeart/2005/8/layout/cycle2"/>
    <dgm:cxn modelId="{8C4F8246-E19C-4E9B-A699-FB00ACC71635}" type="presOf" srcId="{67B4800A-330D-4AC9-A673-A900FBA3251E}" destId="{4BE2EE54-5B26-479C-88F4-916AAE055BA0}" srcOrd="1" destOrd="0" presId="urn:microsoft.com/office/officeart/2005/8/layout/cycle2"/>
    <dgm:cxn modelId="{CB5DB009-DEC7-405B-A606-06BE79E86FE4}" srcId="{C44E3662-B8FB-4281-B35D-991BCE5631A6}" destId="{D5C67DA3-ECFB-40C6-95EA-D9B60BC5E8B8}" srcOrd="2" destOrd="0" parTransId="{9133C258-7C98-4712-9A9B-9F9B07DF418A}" sibTransId="{177F7FAB-1C6B-4866-B495-A80A96779129}"/>
    <dgm:cxn modelId="{6526578A-47CB-43F5-9038-5AFBC85F8504}" type="presOf" srcId="{C31A6258-2E5C-4F1C-80B6-F8FAEB5BCB2D}" destId="{3165DE69-51AF-4FC6-9BDD-FE0C9074A309}" srcOrd="1" destOrd="0" presId="urn:microsoft.com/office/officeart/2005/8/layout/cycle2"/>
    <dgm:cxn modelId="{C4F44277-8902-42C9-8569-036B1D4571B8}" type="presOf" srcId="{7CF7A08F-B52E-4D95-8CCD-CB54C8E04A24}" destId="{E082E8B7-1A0D-414B-A51A-4BCAC67F9E8E}" srcOrd="0" destOrd="0" presId="urn:microsoft.com/office/officeart/2005/8/layout/cycle2"/>
    <dgm:cxn modelId="{AB0F47C8-4481-49AE-99C9-B5C2A2BB4AD9}" srcId="{C44E3662-B8FB-4281-B35D-991BCE5631A6}" destId="{43719545-3551-4D5B-855B-035DB59ECC07}" srcOrd="0" destOrd="0" parTransId="{FC9FF54D-A0FB-46B0-AE5B-BF5B28B18CF2}" sibTransId="{7CF7A08F-B52E-4D95-8CCD-CB54C8E04A24}"/>
    <dgm:cxn modelId="{5D77BAA5-FEA5-495B-88E6-C2DD9C19D2F4}" type="presOf" srcId="{8CCF0878-4F50-4F66-9963-E0618E76E2C3}" destId="{A717840C-66AE-4320-8423-C13754568B3C}" srcOrd="0" destOrd="0" presId="urn:microsoft.com/office/officeart/2005/8/layout/cycle2"/>
    <dgm:cxn modelId="{F25C6A4F-8DF9-47C6-A8BC-49C9864482D5}" type="presParOf" srcId="{BE5294D4-0C7B-4377-AC5A-10F5CD575625}" destId="{BB4D5DB0-C5C3-4A57-B4E0-C269CC75FA7F}" srcOrd="0" destOrd="0" presId="urn:microsoft.com/office/officeart/2005/8/layout/cycle2"/>
    <dgm:cxn modelId="{573DDD3C-4F7B-4A17-970F-58811A590C53}" type="presParOf" srcId="{BE5294D4-0C7B-4377-AC5A-10F5CD575625}" destId="{E082E8B7-1A0D-414B-A51A-4BCAC67F9E8E}" srcOrd="1" destOrd="0" presId="urn:microsoft.com/office/officeart/2005/8/layout/cycle2"/>
    <dgm:cxn modelId="{8ACBC944-B152-486C-87A7-D1B5E1C398BF}" type="presParOf" srcId="{E082E8B7-1A0D-414B-A51A-4BCAC67F9E8E}" destId="{BBFE50E7-F3FF-42FF-BE88-F1361E48FE89}" srcOrd="0" destOrd="0" presId="urn:microsoft.com/office/officeart/2005/8/layout/cycle2"/>
    <dgm:cxn modelId="{C6F54A8A-E69C-4AF5-A493-3B056647C576}" type="presParOf" srcId="{BE5294D4-0C7B-4377-AC5A-10F5CD575625}" destId="{35B4C011-6991-422E-9D01-7CF2D630AAA7}" srcOrd="2" destOrd="0" presId="urn:microsoft.com/office/officeart/2005/8/layout/cycle2"/>
    <dgm:cxn modelId="{02B117BD-ACDF-4458-B8B0-C25A2485FBE9}" type="presParOf" srcId="{BE5294D4-0C7B-4377-AC5A-10F5CD575625}" destId="{16CCD694-4F4E-4634-9933-5DFF465F77E1}" srcOrd="3" destOrd="0" presId="urn:microsoft.com/office/officeart/2005/8/layout/cycle2"/>
    <dgm:cxn modelId="{5EDD4F2F-AEE3-48F5-8513-4B464241C218}" type="presParOf" srcId="{16CCD694-4F4E-4634-9933-5DFF465F77E1}" destId="{3165DE69-51AF-4FC6-9BDD-FE0C9074A309}" srcOrd="0" destOrd="0" presId="urn:microsoft.com/office/officeart/2005/8/layout/cycle2"/>
    <dgm:cxn modelId="{C469032D-78A6-48AE-AF66-08B62CFE14D4}" type="presParOf" srcId="{BE5294D4-0C7B-4377-AC5A-10F5CD575625}" destId="{6B787C04-85E5-472F-92BA-4FEE086C35C1}" srcOrd="4" destOrd="0" presId="urn:microsoft.com/office/officeart/2005/8/layout/cycle2"/>
    <dgm:cxn modelId="{641F62DA-B1F5-4266-A4CD-F6875784727B}" type="presParOf" srcId="{BE5294D4-0C7B-4377-AC5A-10F5CD575625}" destId="{2659892B-3504-4513-B563-A00D99189438}" srcOrd="5" destOrd="0" presId="urn:microsoft.com/office/officeart/2005/8/layout/cycle2"/>
    <dgm:cxn modelId="{99780F81-6B9A-4532-9CD9-AD73B25F25CA}" type="presParOf" srcId="{2659892B-3504-4513-B563-A00D99189438}" destId="{97F4CA60-E406-43B5-A5CA-AADFFB0540FE}" srcOrd="0" destOrd="0" presId="urn:microsoft.com/office/officeart/2005/8/layout/cycle2"/>
    <dgm:cxn modelId="{9B844A52-11A3-4C42-BCDC-00773BD8A939}" type="presParOf" srcId="{BE5294D4-0C7B-4377-AC5A-10F5CD575625}" destId="{A717840C-66AE-4320-8423-C13754568B3C}" srcOrd="6" destOrd="0" presId="urn:microsoft.com/office/officeart/2005/8/layout/cycle2"/>
    <dgm:cxn modelId="{B55459C9-F988-4F74-A3C0-2D62785E7934}" type="presParOf" srcId="{BE5294D4-0C7B-4377-AC5A-10F5CD575625}" destId="{4BB00436-324A-4791-A71E-EAB5C319DBBE}" srcOrd="7" destOrd="0" presId="urn:microsoft.com/office/officeart/2005/8/layout/cycle2"/>
    <dgm:cxn modelId="{2A0EA078-43D2-421C-8E37-D221E8E61CF3}" type="presParOf" srcId="{4BB00436-324A-4791-A71E-EAB5C319DBBE}" destId="{80F661C1-B70E-4E53-9114-373491FAB3E4}" srcOrd="0" destOrd="0" presId="urn:microsoft.com/office/officeart/2005/8/layout/cycle2"/>
    <dgm:cxn modelId="{7D01DF5D-247E-42C5-9BB4-623A8BC0652A}" type="presParOf" srcId="{BE5294D4-0C7B-4377-AC5A-10F5CD575625}" destId="{53BDF87A-69CE-461C-A2B4-687FE3157150}" srcOrd="8" destOrd="0" presId="urn:microsoft.com/office/officeart/2005/8/layout/cycle2"/>
    <dgm:cxn modelId="{BCBD1465-0CF6-4E30-A71C-8A1861B2DE20}" type="presParOf" srcId="{BE5294D4-0C7B-4377-AC5A-10F5CD575625}" destId="{54D9E251-C6B3-4E18-8040-795243E018B7}" srcOrd="9" destOrd="0" presId="urn:microsoft.com/office/officeart/2005/8/layout/cycle2"/>
    <dgm:cxn modelId="{F52418BE-52D9-4C10-83F4-1D0B02EAEF07}" type="presParOf" srcId="{54D9E251-C6B3-4E18-8040-795243E018B7}" destId="{4BE2EE54-5B26-479C-88F4-916AAE055BA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4D5DB0-C5C3-4A57-B4E0-C269CC75FA7F}">
      <dsp:nvSpPr>
        <dsp:cNvPr id="0" name=""/>
        <dsp:cNvSpPr/>
      </dsp:nvSpPr>
      <dsp:spPr>
        <a:xfrm>
          <a:off x="2898221" y="0"/>
          <a:ext cx="1680939" cy="168093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/>
            <a:t>meaning</a:t>
          </a:r>
          <a:endParaRPr lang="en-US" sz="1600" b="1" kern="1200" dirty="0"/>
        </a:p>
      </dsp:txBody>
      <dsp:txXfrm>
        <a:off x="3144389" y="246168"/>
        <a:ext cx="1188603" cy="1188603"/>
      </dsp:txXfrm>
    </dsp:sp>
    <dsp:sp modelId="{E082E8B7-1A0D-414B-A51A-4BCAC67F9E8E}">
      <dsp:nvSpPr>
        <dsp:cNvPr id="0" name=""/>
        <dsp:cNvSpPr/>
      </dsp:nvSpPr>
      <dsp:spPr>
        <a:xfrm rot="2164253">
          <a:off x="4524394" y="1290782"/>
          <a:ext cx="443795" cy="5673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4537156" y="1365050"/>
        <a:ext cx="310657" cy="340390"/>
      </dsp:txXfrm>
    </dsp:sp>
    <dsp:sp modelId="{35B4C011-6991-422E-9D01-7CF2D630AAA7}">
      <dsp:nvSpPr>
        <dsp:cNvPr id="0" name=""/>
        <dsp:cNvSpPr/>
      </dsp:nvSpPr>
      <dsp:spPr>
        <a:xfrm>
          <a:off x="4933727" y="1482732"/>
          <a:ext cx="1680939" cy="1680939"/>
        </a:xfrm>
        <a:prstGeom prst="ellipse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/>
            <a:t>preparation</a:t>
          </a:r>
          <a:endParaRPr lang="en-US" sz="1600" b="1" kern="1200" dirty="0"/>
        </a:p>
      </dsp:txBody>
      <dsp:txXfrm>
        <a:off x="5179895" y="1728900"/>
        <a:ext cx="1188603" cy="1188603"/>
      </dsp:txXfrm>
    </dsp:sp>
    <dsp:sp modelId="{16CCD694-4F4E-4634-9933-5DFF465F77E1}">
      <dsp:nvSpPr>
        <dsp:cNvPr id="0" name=""/>
        <dsp:cNvSpPr/>
      </dsp:nvSpPr>
      <dsp:spPr>
        <a:xfrm rot="6480000">
          <a:off x="5165515" y="3226859"/>
          <a:ext cx="445799" cy="5673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10800000">
        <a:off x="5253049" y="3276725"/>
        <a:ext cx="312059" cy="340390"/>
      </dsp:txXfrm>
    </dsp:sp>
    <dsp:sp modelId="{6B787C04-85E5-472F-92BA-4FEE086C35C1}">
      <dsp:nvSpPr>
        <dsp:cNvPr id="0" name=""/>
        <dsp:cNvSpPr/>
      </dsp:nvSpPr>
      <dsp:spPr>
        <a:xfrm>
          <a:off x="4154365" y="3881363"/>
          <a:ext cx="1680939" cy="1680939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/>
            <a:t>purpose</a:t>
          </a:r>
          <a:endParaRPr lang="en-US" sz="1600" b="1" kern="1200" dirty="0"/>
        </a:p>
      </dsp:txBody>
      <dsp:txXfrm>
        <a:off x="4400533" y="4127531"/>
        <a:ext cx="1188603" cy="1188603"/>
      </dsp:txXfrm>
    </dsp:sp>
    <dsp:sp modelId="{2659892B-3504-4513-B563-A00D99189438}">
      <dsp:nvSpPr>
        <dsp:cNvPr id="0" name=""/>
        <dsp:cNvSpPr/>
      </dsp:nvSpPr>
      <dsp:spPr>
        <a:xfrm rot="10800000">
          <a:off x="3523517" y="4438174"/>
          <a:ext cx="445799" cy="5673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10800000">
        <a:off x="3657257" y="4551637"/>
        <a:ext cx="312059" cy="340390"/>
      </dsp:txXfrm>
    </dsp:sp>
    <dsp:sp modelId="{A717840C-66AE-4320-8423-C13754568B3C}">
      <dsp:nvSpPr>
        <dsp:cNvPr id="0" name=""/>
        <dsp:cNvSpPr/>
      </dsp:nvSpPr>
      <dsp:spPr>
        <a:xfrm>
          <a:off x="1632295" y="3881363"/>
          <a:ext cx="1680939" cy="1680939"/>
        </a:xfrm>
        <a:prstGeom prst="ellipse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/>
            <a:t>performance</a:t>
          </a:r>
          <a:endParaRPr lang="en-US" sz="1600" b="1" kern="1200" dirty="0"/>
        </a:p>
      </dsp:txBody>
      <dsp:txXfrm>
        <a:off x="1878463" y="4127531"/>
        <a:ext cx="1188603" cy="1188603"/>
      </dsp:txXfrm>
    </dsp:sp>
    <dsp:sp modelId="{4BB00436-324A-4791-A71E-EAB5C319DBBE}">
      <dsp:nvSpPr>
        <dsp:cNvPr id="0" name=""/>
        <dsp:cNvSpPr/>
      </dsp:nvSpPr>
      <dsp:spPr>
        <a:xfrm rot="15120000">
          <a:off x="1864083" y="3250858"/>
          <a:ext cx="445799" cy="5673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 rot="10800000">
        <a:off x="1951617" y="3427918"/>
        <a:ext cx="312059" cy="340390"/>
      </dsp:txXfrm>
    </dsp:sp>
    <dsp:sp modelId="{53BDF87A-69CE-461C-A2B4-687FE3157150}">
      <dsp:nvSpPr>
        <dsp:cNvPr id="0" name=""/>
        <dsp:cNvSpPr/>
      </dsp:nvSpPr>
      <dsp:spPr>
        <a:xfrm>
          <a:off x="852933" y="1482732"/>
          <a:ext cx="1680939" cy="1680939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/>
            <a:t>practice</a:t>
          </a:r>
          <a:endParaRPr lang="en-US" sz="1600" b="1" kern="1200" dirty="0"/>
        </a:p>
      </dsp:txBody>
      <dsp:txXfrm>
        <a:off x="1099101" y="1728900"/>
        <a:ext cx="1188603" cy="1188603"/>
      </dsp:txXfrm>
    </dsp:sp>
    <dsp:sp modelId="{54D9E251-C6B3-4E18-8040-795243E018B7}">
      <dsp:nvSpPr>
        <dsp:cNvPr id="0" name=""/>
        <dsp:cNvSpPr/>
      </dsp:nvSpPr>
      <dsp:spPr>
        <a:xfrm rot="19443585">
          <a:off x="2481787" y="1305619"/>
          <a:ext cx="447989" cy="5673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2494580" y="1458524"/>
        <a:ext cx="313592" cy="3403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90CB1-C402-44CE-BC8A-FEF472F68C9C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8D57DC-3D0E-4598-967A-4DDF73B7CC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455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Assalam</a:t>
            </a:r>
            <a:r>
              <a:rPr lang="en-US" sz="2400" dirty="0" smtClean="0"/>
              <a:t> </a:t>
            </a:r>
            <a:r>
              <a:rPr lang="en-US" sz="2400" dirty="0" err="1" smtClean="0"/>
              <a:t>alaikum</a:t>
            </a:r>
            <a:r>
              <a:rPr lang="en-US" sz="2400" dirty="0" smtClean="0"/>
              <a:t>.</a:t>
            </a:r>
            <a:r>
              <a:rPr lang="en-US" sz="2400" baseline="0" dirty="0" smtClean="0"/>
              <a:t>  We are going to discuss “</a:t>
            </a:r>
            <a:r>
              <a:rPr lang="en-US" sz="2400" baseline="0" dirty="0" err="1" smtClean="0"/>
              <a:t>salah</a:t>
            </a:r>
            <a:r>
              <a:rPr lang="en-US" sz="2400" baseline="0" dirty="0" smtClean="0"/>
              <a:t>” in the coming weeks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267200"/>
            <a:ext cx="5486400" cy="4114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Buddhist have their own ways.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949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Christians usually pray</a:t>
            </a:r>
            <a:r>
              <a:rPr lang="en-US" sz="2400" baseline="0" dirty="0" smtClean="0"/>
              <a:t> in front of their cross.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255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People have invented their own unique ways also.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81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786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By torturing</a:t>
            </a:r>
            <a:r>
              <a:rPr lang="en-US" sz="2400" baseline="0" dirty="0" smtClean="0"/>
              <a:t> themselves in the name of prayers.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99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Hindus consider snakes as holy.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42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Singing is also included as praying by</a:t>
            </a:r>
            <a:r>
              <a:rPr lang="en-US" sz="2400" baseline="0" dirty="0" smtClean="0"/>
              <a:t> some.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584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Thailand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85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Some people worship rocks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0899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Dancing is considered praying.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62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Today let us try to understand what prayer is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Prayer – means different things to different people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941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Concentration.</a:t>
            </a:r>
          </a:p>
          <a:p>
            <a:endParaRPr lang="en-US" sz="2400" dirty="0" smtClean="0"/>
          </a:p>
          <a:p>
            <a:r>
              <a:rPr lang="en-US" sz="2400" dirty="0" smtClean="0"/>
              <a:t>Thanking God before starting their meals.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1407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For Muslims, this is what prayer has meant</a:t>
            </a:r>
            <a:r>
              <a:rPr lang="en-US" sz="2400" baseline="0" dirty="0" smtClean="0"/>
              <a:t> through the ages and across borders. 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16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985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You look at anywhere around the world, Muslims will always pray like this,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alhamdulillah</a:t>
            </a:r>
            <a:r>
              <a:rPr lang="en-US" sz="2400" baseline="0" dirty="0" smtClean="0"/>
              <a:t>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3260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4701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9841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3022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2353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99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Entreat:</a:t>
            </a:r>
            <a:r>
              <a:rPr lang="en-US" sz="2400" baseline="0" dirty="0" smtClean="0"/>
              <a:t> Request earnestly or emotionally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761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Whether you are a dignitary, the President of a country</a:t>
            </a:r>
            <a:r>
              <a:rPr lang="en-US" sz="2400" baseline="0" dirty="0" smtClean="0"/>
              <a:t>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312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Or the King of one</a:t>
            </a:r>
            <a:r>
              <a:rPr lang="en-US" sz="2400" baseline="0" dirty="0" smtClean="0"/>
              <a:t> of the richest countries in the world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887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Or you</a:t>
            </a:r>
            <a:r>
              <a:rPr lang="en-US" sz="2400" baseline="0" dirty="0" smtClean="0"/>
              <a:t> hold an important post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39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Or</a:t>
            </a:r>
            <a:r>
              <a:rPr lang="en-US" sz="2400" baseline="0" dirty="0" smtClean="0"/>
              <a:t> you are an ordinary fisherman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955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We will pray in the same manner. We are all equal in the eyes of Allah(SWT</a:t>
            </a:r>
            <a:r>
              <a:rPr lang="en-US" dirty="0" smtClean="0"/>
              <a:t>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4330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628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0580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9A0C16-154D-4AE7-931D-4A4B05074CEE}" type="slidenum">
              <a:rPr lang="en-US"/>
              <a:pPr/>
              <a:t>37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5000" y="4292600"/>
            <a:ext cx="5486400" cy="4114800"/>
          </a:xfrm>
          <a:noFill/>
          <a:ln/>
        </p:spPr>
        <p:txBody>
          <a:bodyPr>
            <a:normAutofit/>
          </a:bodyPr>
          <a:lstStyle/>
          <a:p>
            <a:pPr eaLnBrk="1" hangingPunct="1"/>
            <a:r>
              <a:rPr lang="en-US" sz="2400" dirty="0" err="1" smtClean="0"/>
              <a:t>Haya</a:t>
            </a:r>
            <a:r>
              <a:rPr lang="en-US" sz="2400" dirty="0" smtClean="0"/>
              <a:t> demands that we pray when it is time to pray … no matter where u are 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91755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33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This was popular when</a:t>
            </a:r>
            <a:r>
              <a:rPr lang="en-US" sz="2400" baseline="0" dirty="0" smtClean="0"/>
              <a:t> we were your age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4710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2852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47948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2309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2204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487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66454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61694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509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14564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04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Let’s look at different people around</a:t>
            </a:r>
            <a:r>
              <a:rPr lang="en-US" sz="2400" baseline="0" dirty="0" smtClean="0"/>
              <a:t> the world.</a:t>
            </a:r>
          </a:p>
          <a:p>
            <a:endParaRPr lang="en-US" sz="2400" baseline="0" dirty="0" smtClean="0"/>
          </a:p>
          <a:p>
            <a:r>
              <a:rPr lang="en-US" sz="2400" dirty="0" smtClean="0"/>
              <a:t>Looks like she’s praying in front of</a:t>
            </a:r>
            <a:r>
              <a:rPr lang="en-US" sz="2400" baseline="0" dirty="0" smtClean="0"/>
              <a:t> a laptop</a:t>
            </a:r>
            <a:r>
              <a:rPr lang="en-US" sz="2400" dirty="0" smtClean="0"/>
              <a:t> 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3398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6009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5128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11922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73377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70143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6776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85357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6427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5194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523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Some people just swirl in their prayers.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31321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4643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43351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26887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77570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Or this ….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02694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45838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77366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9558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Why do we say that?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9243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50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Hindus consider the water as holy.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9689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Holy Qur’an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25152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63984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5146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93858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We plead</a:t>
            </a:r>
            <a:r>
              <a:rPr lang="en-US" sz="2400" baseline="0" dirty="0" smtClean="0"/>
              <a:t> to Allah(SWT) for everything.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72038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20839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do you think is the meaning of </a:t>
            </a:r>
            <a:r>
              <a:rPr lang="en-US" sz="2400" dirty="0" err="1" smtClean="0"/>
              <a:t>salah</a:t>
            </a:r>
            <a:r>
              <a:rPr lang="en-US" sz="2400" dirty="0" smtClean="0"/>
              <a:t>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76735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Dictionary</a:t>
            </a:r>
            <a:r>
              <a:rPr lang="en-US" sz="2400" baseline="0" dirty="0" smtClean="0"/>
              <a:t> meaning of </a:t>
            </a:r>
            <a:r>
              <a:rPr lang="en-US" sz="2400" baseline="0" dirty="0" err="1" smtClean="0"/>
              <a:t>salah</a:t>
            </a:r>
            <a:r>
              <a:rPr lang="en-US" sz="2400" baseline="0" dirty="0" smtClean="0"/>
              <a:t>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baseline="0" dirty="0" smtClean="0"/>
              <a:t>But we do we light a fire when we hear the </a:t>
            </a:r>
            <a:r>
              <a:rPr lang="en-US" sz="2400" baseline="0" dirty="0" err="1" smtClean="0"/>
              <a:t>adhan</a:t>
            </a:r>
            <a:r>
              <a:rPr lang="en-US" sz="2400" baseline="0" dirty="0" smtClean="0"/>
              <a:t>? </a:t>
            </a:r>
          </a:p>
          <a:p>
            <a:endParaRPr lang="en-US" sz="2400" baseline="0" dirty="0" smtClean="0"/>
          </a:p>
          <a:p>
            <a:r>
              <a:rPr lang="en-US" sz="2400" dirty="0" smtClean="0"/>
              <a:t>None of us run to turn on the stove to warm ourselves?  Why</a:t>
            </a:r>
            <a:r>
              <a:rPr lang="en-US" sz="2400" baseline="0" dirty="0" smtClean="0"/>
              <a:t> do we do the particular actions, say particular words that we do?</a:t>
            </a:r>
          </a:p>
          <a:p>
            <a:endParaRPr lang="en-US" sz="2400" baseline="0" dirty="0" smtClean="0"/>
          </a:p>
          <a:p>
            <a:r>
              <a:rPr lang="en-US" sz="2400" baseline="0" dirty="0" smtClean="0"/>
              <a:t>Why do you think?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66966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007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Jews stand in front of their western wall or the wailing wall in Jerusalem. They consider it holy because it was once</a:t>
            </a:r>
            <a:r>
              <a:rPr lang="en-US" sz="2400" baseline="0" dirty="0" smtClean="0"/>
              <a:t> part of their temple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They cry for the loss of the temple and the scattering of their</a:t>
            </a:r>
            <a:r>
              <a:rPr lang="en-US" sz="2400" baseline="0" dirty="0" smtClean="0"/>
              <a:t> tribes. That is why it is called the wailing wall. 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00801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We get to know from the Qur’an the importance of </a:t>
            </a:r>
            <a:r>
              <a:rPr lang="en-US" sz="2400" dirty="0" err="1" smtClean="0"/>
              <a:t>Rasool</a:t>
            </a:r>
            <a:r>
              <a:rPr lang="en-US" sz="2400" dirty="0" smtClean="0"/>
              <a:t> Allah(PBUH)</a:t>
            </a:r>
          </a:p>
          <a:p>
            <a:endParaRPr lang="en-US" sz="2400" dirty="0" smtClean="0"/>
          </a:p>
          <a:p>
            <a:r>
              <a:rPr lang="en-US" sz="2400" dirty="0" smtClean="0"/>
              <a:t>If you do not obey </a:t>
            </a:r>
            <a:r>
              <a:rPr lang="en-US" sz="2400" dirty="0" err="1" smtClean="0"/>
              <a:t>Rasool</a:t>
            </a:r>
            <a:r>
              <a:rPr lang="en-US" sz="2400" dirty="0" smtClean="0"/>
              <a:t> Allah(PBUH), your deeds are being wasted.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452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If we were</a:t>
            </a:r>
            <a:r>
              <a:rPr lang="en-US" sz="2400" baseline="0" dirty="0" smtClean="0"/>
              <a:t> not following </a:t>
            </a:r>
            <a:r>
              <a:rPr lang="en-US" sz="2400" baseline="0" dirty="0" err="1" smtClean="0"/>
              <a:t>Rasool</a:t>
            </a:r>
            <a:r>
              <a:rPr lang="en-US" sz="2400" baseline="0" dirty="0" smtClean="0"/>
              <a:t> Allah(PBUH), we would have done our </a:t>
            </a:r>
            <a:r>
              <a:rPr lang="en-US" sz="2400" baseline="0" dirty="0" err="1" smtClean="0"/>
              <a:t>salah</a:t>
            </a:r>
            <a:r>
              <a:rPr lang="en-US" sz="2400" baseline="0" dirty="0" smtClean="0"/>
              <a:t> in different ways. </a:t>
            </a:r>
          </a:p>
          <a:p>
            <a:endParaRPr lang="en-US" sz="2400" baseline="0" dirty="0" smtClean="0"/>
          </a:p>
          <a:p>
            <a:r>
              <a:rPr lang="en-US" sz="2400" baseline="0" dirty="0" smtClean="0"/>
              <a:t>Some of us would have lit a bonfire, some would have opened the stove, some would have just made </a:t>
            </a:r>
            <a:r>
              <a:rPr lang="en-US" sz="2400" baseline="0" dirty="0" err="1" smtClean="0"/>
              <a:t>dua</a:t>
            </a:r>
            <a:r>
              <a:rPr lang="en-US" sz="2400" baseline="0" dirty="0" smtClean="0"/>
              <a:t>.</a:t>
            </a:r>
          </a:p>
          <a:p>
            <a:endParaRPr lang="en-US" sz="2400" baseline="0" dirty="0" smtClean="0"/>
          </a:p>
          <a:p>
            <a:r>
              <a:rPr lang="en-US" sz="2400" dirty="0" smtClean="0"/>
              <a:t>Now</a:t>
            </a:r>
            <a:r>
              <a:rPr lang="en-US" sz="2400" baseline="0" dirty="0" smtClean="0"/>
              <a:t> what is the difference between </a:t>
            </a:r>
            <a:r>
              <a:rPr lang="en-US" sz="2400" baseline="0" dirty="0" err="1" smtClean="0"/>
              <a:t>dua</a:t>
            </a:r>
            <a:r>
              <a:rPr lang="en-US" sz="2400" baseline="0" dirty="0" smtClean="0"/>
              <a:t> and </a:t>
            </a:r>
            <a:r>
              <a:rPr lang="en-US" sz="2400" baseline="0" dirty="0" err="1" smtClean="0"/>
              <a:t>salah</a:t>
            </a:r>
            <a:r>
              <a:rPr lang="en-US" sz="2400" baseline="0" dirty="0" smtClean="0"/>
              <a:t>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2749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is the word made up of?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15042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We make a connection with Allah(SWT)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4153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Namaz</a:t>
            </a:r>
            <a:r>
              <a:rPr lang="en-US" sz="2400" dirty="0" smtClean="0"/>
              <a:t> just means the physical actions of </a:t>
            </a:r>
            <a:r>
              <a:rPr lang="en-US" sz="2400" dirty="0" err="1" smtClean="0"/>
              <a:t>salah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70650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67045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Like this kid</a:t>
            </a:r>
            <a:r>
              <a:rPr lang="en-US" sz="2400" baseline="0" dirty="0" smtClean="0"/>
              <a:t> is probably too small to understand the purpose of a refrigerator and is using it as a place to sit or hide.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69889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16825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32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Some people do different acts of balancing</a:t>
            </a:r>
            <a:r>
              <a:rPr lang="en-US" sz="2400" baseline="0" dirty="0" smtClean="0"/>
              <a:t> in their prayers.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80468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09600" y="4267200"/>
            <a:ext cx="5562600" cy="4191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We r like – </a:t>
            </a:r>
            <a:r>
              <a:rPr lang="en-US" sz="2400" dirty="0" err="1" smtClean="0"/>
              <a:t>wha</a:t>
            </a:r>
            <a:r>
              <a:rPr lang="en-US" sz="2400" dirty="0" smtClean="0"/>
              <a:t>? How? Doesn’t make sense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3119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We do not realize that </a:t>
            </a:r>
            <a:r>
              <a:rPr lang="en-US" sz="2400" dirty="0" err="1" smtClean="0"/>
              <a:t>salah</a:t>
            </a:r>
            <a:r>
              <a:rPr lang="en-US" sz="2400" dirty="0" smtClean="0"/>
              <a:t> is not just a thing we do 5 times a day –</a:t>
            </a:r>
            <a:r>
              <a:rPr lang="en-US" sz="2400" baseline="0" dirty="0" smtClean="0"/>
              <a:t> it is a system of worship in itself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200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This is most</a:t>
            </a:r>
            <a:r>
              <a:rPr lang="en-US" sz="2400" baseline="0" dirty="0" smtClean="0"/>
              <a:t> important.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16458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This is the age of communication – we r all totally wired to get connected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8998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We have developed the best forms of communication.</a:t>
            </a:r>
          </a:p>
          <a:p>
            <a:endParaRPr lang="en-US" sz="2400" dirty="0" smtClean="0"/>
          </a:p>
          <a:p>
            <a:r>
              <a:rPr lang="en-US" sz="2400" dirty="0" smtClean="0"/>
              <a:t>Laptops, Bridges…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20959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267200"/>
            <a:ext cx="5486400" cy="4114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Trains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12092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And how can we forget our best friend, Cell phones! Our</a:t>
            </a:r>
            <a:r>
              <a:rPr lang="en-US" sz="2400" baseline="0" dirty="0" smtClean="0"/>
              <a:t> oxygen. Can’t live without them.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0027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With </a:t>
            </a:r>
            <a:r>
              <a:rPr lang="en-US" sz="2400" dirty="0" err="1" smtClean="0"/>
              <a:t>salah</a:t>
            </a:r>
            <a:r>
              <a:rPr lang="en-US" sz="2400" dirty="0" smtClean="0"/>
              <a:t>, our heart becomes online with Allah(SWT)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610632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So don’t miss</a:t>
            </a:r>
            <a:r>
              <a:rPr lang="en-US" sz="2400" baseline="0" dirty="0" smtClean="0"/>
              <a:t> this opportunity of dialing up.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9234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267200"/>
            <a:ext cx="5486400" cy="4114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Get connected with Allah(SWT)!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D57DC-3D0E-4598-967A-4DDF73B7CC8C}" type="slidenum">
              <a:rPr lang="en-US" smtClean="0"/>
              <a:pPr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84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gi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Waw_(letter)" TargetMode="External"/><Relationship Id="rId5" Type="http://schemas.openxmlformats.org/officeDocument/2006/relationships/hyperlink" Target="http://en.wikipedia.org/wiki/Lam_(letter)" TargetMode="External"/><Relationship Id="rId4" Type="http://schemas.openxmlformats.org/officeDocument/2006/relationships/hyperlink" Target="http://en.wikipedia.org/wiki/Sodh_(letter)" TargetMode="Externa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gif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gif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latin typeface="Comic Sans MS" pitchFamily="66" charset="0"/>
              </a:rPr>
              <a:t>What is PRAYER?</a:t>
            </a:r>
            <a:endParaRPr lang="en-US" sz="9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ttp://pro.corbis.com/images/42-17774991.jpg?size=67&amp;uid=%7bc09ae1f3-954c-4b14-aef2-d379dfe9d98d%7d"/>
          <p:cNvPicPr>
            <a:picLocks noChangeAspect="1" noChangeArrowheads="1"/>
          </p:cNvPicPr>
          <p:nvPr/>
        </p:nvPicPr>
        <p:blipFill>
          <a:blip r:embed="rId3"/>
          <a:srcRect t="10054"/>
          <a:stretch>
            <a:fillRect/>
          </a:stretch>
        </p:blipFill>
        <p:spPr bwMode="auto">
          <a:xfrm>
            <a:off x="-762000" y="533400"/>
            <a:ext cx="7470414" cy="5305425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http://pro.corbis.com/images/42-18273742.jpg?size=67&amp;uid=%7bc36682a4-05e5-4762-9d32-633a9d089869%7d"/>
          <p:cNvPicPr>
            <a:picLocks noChangeAspect="1" noChangeArrowheads="1"/>
          </p:cNvPicPr>
          <p:nvPr/>
        </p:nvPicPr>
        <p:blipFill>
          <a:blip r:embed="rId3"/>
          <a:srcRect t="6493"/>
          <a:stretch>
            <a:fillRect/>
          </a:stretch>
        </p:blipFill>
        <p:spPr bwMode="auto">
          <a:xfrm>
            <a:off x="287708" y="609600"/>
            <a:ext cx="4184597" cy="594360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angle"/>
          </a:sp3d>
        </p:spPr>
      </p:pic>
      <p:pic>
        <p:nvPicPr>
          <p:cNvPr id="6" name="Picture 4" descr="http://pro.corbis.com/images/42-17593941.jpg?size=67&amp;uid=%7b66caccac-1479-455c-a536-5ce8996008a2%7d"/>
          <p:cNvPicPr>
            <a:picLocks noChangeAspect="1" noChangeArrowheads="1"/>
          </p:cNvPicPr>
          <p:nvPr/>
        </p:nvPicPr>
        <p:blipFill>
          <a:blip r:embed="rId4"/>
          <a:srcRect t="6493"/>
          <a:stretch>
            <a:fillRect/>
          </a:stretch>
        </p:blipFill>
        <p:spPr bwMode="auto">
          <a:xfrm>
            <a:off x="4572000" y="457200"/>
            <a:ext cx="4157773" cy="601980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C:\Users\Nosheen\Desktop\Pictures\Picture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8229599" cy="5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http://pro.corbis.com/images/42-20372172.jpg?size=67&amp;uid=%7bec3f435c-a14a-46ba-b4e9-c79c6117f823%7d"/>
          <p:cNvPicPr>
            <a:picLocks noChangeAspect="1" noChangeArrowheads="1"/>
          </p:cNvPicPr>
          <p:nvPr/>
        </p:nvPicPr>
        <p:blipFill>
          <a:blip r:embed="rId3"/>
          <a:srcRect t="10573"/>
          <a:stretch>
            <a:fillRect/>
          </a:stretch>
        </p:blipFill>
        <p:spPr bwMode="auto">
          <a:xfrm>
            <a:off x="457200" y="933449"/>
            <a:ext cx="8258128" cy="5238751"/>
          </a:xfrm>
          <a:prstGeom prst="rect">
            <a:avLst/>
          </a:prstGeom>
          <a:noFill/>
        </p:spPr>
      </p:pic>
      <p:pic>
        <p:nvPicPr>
          <p:cNvPr id="90114" name="Picture 2" descr="http://pro.corbis.com/images/42-19171132.jpg?size=67&amp;uid=%7bf4312f34-4034-4dee-a5a3-0d941766273b%7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57200"/>
            <a:ext cx="3988118" cy="601980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ttp://pro.corbis.com/images/YQ001384.jpg?size=67&amp;uid=%7b6cadb5de-2c06-4f41-b8af-c724a320aae5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685800"/>
            <a:ext cx="8286525" cy="5476875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  <a:sp3d>
            <a:bevelT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Nosheen\Desktop\Pictures\Picture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82296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Nosheen\Desktop\Pictures\Picture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2296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Nosheen\Desktop\Pictures\Picture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1"/>
            <a:ext cx="7620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http://pro.corbis.com/images/42-18632286.jpg?size=67&amp;uid=%7bcdb86bea-2b2e-4eb6-9910-b303515f43f2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685800"/>
            <a:ext cx="8286525" cy="5476875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0834" name="Picture 2" descr="http://pro.corbis.com/images/42-19249105.jpg?size=67&amp;uid=%7b4b942ffd-0330-4894-86c0-cb48c512024f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28600"/>
            <a:ext cx="8255888" cy="5534026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5474" name="Picture 2" descr="http://paulmayers.blogs.com/my_weblog/images/pray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 descr="C:\Users\Nosheen\Desktop\Pictures\Picture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33400"/>
            <a:ext cx="80010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Nosheen\Desktop\Pictures\Picture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1534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/>
              <a:t>Egypt 1870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2706" name="Picture 2" descr="http://pro.corbis.com/images/PDC-A-004676-0057.jpg?size=67&amp;uid=%7b19884c7b-7c50-4e52-bb69-5ee65d3b534f%7d"/>
          <p:cNvPicPr>
            <a:picLocks noChangeAspect="1" noChangeArrowheads="1"/>
          </p:cNvPicPr>
          <p:nvPr/>
        </p:nvPicPr>
        <p:blipFill>
          <a:blip r:embed="rId3"/>
          <a:srcRect t="10000"/>
          <a:stretch>
            <a:fillRect/>
          </a:stretch>
        </p:blipFill>
        <p:spPr bwMode="auto">
          <a:xfrm>
            <a:off x="457200" y="1676400"/>
            <a:ext cx="8229600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Nosheen\Desktop\Pictures\Picture2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762000"/>
            <a:ext cx="5486400" cy="536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42" name="Picture 2" descr="http://pro.corbis.com/images/0000263997-016.jpg?size=67&amp;uid=%7bb2722272-b807-406e-a3bd-2647a1346323%7d"/>
          <p:cNvPicPr>
            <a:picLocks noChangeAspect="1" noChangeArrowheads="1"/>
          </p:cNvPicPr>
          <p:nvPr/>
        </p:nvPicPr>
        <p:blipFill>
          <a:blip r:embed="rId3"/>
          <a:srcRect l="1852" t="10975" r="1852" b="3398"/>
          <a:stretch>
            <a:fillRect/>
          </a:stretch>
        </p:blipFill>
        <p:spPr bwMode="auto">
          <a:xfrm>
            <a:off x="-762000" y="990600"/>
            <a:ext cx="6705600" cy="4062046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sp3d>
            <a:bevelT prst="angle"/>
          </a:sp3d>
        </p:spPr>
      </p:pic>
      <p:pic>
        <p:nvPicPr>
          <p:cNvPr id="5" name="Picture 2" descr="http://pro.corbis.com/images/TL028252.jpg?size=67&amp;uid=%7bd42bdb58-6aeb-4f54-9c56-ebcc3e87e851%7d"/>
          <p:cNvPicPr>
            <a:picLocks noChangeAspect="1" noChangeArrowheads="1"/>
          </p:cNvPicPr>
          <p:nvPr/>
        </p:nvPicPr>
        <p:blipFill>
          <a:blip r:embed="rId4"/>
          <a:srcRect t="11294"/>
          <a:stretch>
            <a:fillRect/>
          </a:stretch>
        </p:blipFill>
        <p:spPr bwMode="auto">
          <a:xfrm>
            <a:off x="1752600" y="1828800"/>
            <a:ext cx="6096000" cy="3590925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sp3d>
            <a:bevelT prst="angle"/>
          </a:sp3d>
        </p:spPr>
      </p:pic>
      <p:pic>
        <p:nvPicPr>
          <p:cNvPr id="6" name="Picture 2" descr="http://pro.corbis.com/images/TL028250.jpg?size=67&amp;uid=%7b18f3488b-ecd9-409b-ab53-3f0009f69741%7d"/>
          <p:cNvPicPr>
            <a:picLocks noChangeAspect="1" noChangeArrowheads="1"/>
          </p:cNvPicPr>
          <p:nvPr/>
        </p:nvPicPr>
        <p:blipFill>
          <a:blip r:embed="rId5"/>
          <a:srcRect t="11321"/>
          <a:stretch>
            <a:fillRect/>
          </a:stretch>
        </p:blipFill>
        <p:spPr bwMode="auto">
          <a:xfrm>
            <a:off x="3886200" y="3048000"/>
            <a:ext cx="6096000" cy="3581401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Seoul – South Korea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6018" name="Picture 2" descr="http://pro.corbis.com/images/DWF15-738769.jpg?size=67&amp;uid=%7b1dc448f4-7362-4b72-8e07-b869e18b7a67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447800"/>
            <a:ext cx="8293768" cy="492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Bosnia Refugee Camp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0418" name="Picture 2" descr="http://pro.corbis.com/images/0000278744-001.jpg?size=67&amp;uid=%7bc0f6d393-69fc-4f1e-bb99-f5a7cab5965f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447800"/>
            <a:ext cx="7391400" cy="5023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Indonesian School Girls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Nosheen\Desktop\Pictures\Picture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6200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Six Flags Amusement Park – </a:t>
            </a:r>
            <a:br>
              <a:rPr lang="en-US" dirty="0" smtClean="0"/>
            </a:br>
            <a:r>
              <a:rPr lang="en-US" dirty="0" smtClean="0"/>
              <a:t>New Jersey, USA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3730" name="Picture 2" descr="http://pro.corbis.com/images/DWF15-915030.jpg?size=67&amp;uid=%7b0959d3a3-a4e9-4403-b2e9-b68e9a68aa44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600200"/>
            <a:ext cx="7156113" cy="484155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Jerusalem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5778" name="Picture 2" descr="http://pro.corbis.com/images/UT0137173.jpg?size=67&amp;uid=%7ba3dc6422-05c2-4f51-9528-44dbb32a4c74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676400"/>
            <a:ext cx="3552825" cy="457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>
            <a:noAutofit/>
          </a:bodyPr>
          <a:lstStyle/>
          <a:p>
            <a:pPr>
              <a:buBlip>
                <a:blip r:embed="rId3"/>
              </a:buBlip>
            </a:pPr>
            <a:r>
              <a:rPr lang="en-US" sz="4800" b="1" dirty="0" smtClean="0">
                <a:latin typeface="Bradley Hand ITC" pitchFamily="66" charset="0"/>
              </a:rPr>
              <a:t>Entreat</a:t>
            </a:r>
          </a:p>
          <a:p>
            <a:pPr>
              <a:buBlip>
                <a:blip r:embed="rId3"/>
              </a:buBlip>
            </a:pPr>
            <a:r>
              <a:rPr lang="en-US" sz="4800" b="1" dirty="0" smtClean="0">
                <a:latin typeface="Bradley Hand ITC" pitchFamily="66" charset="0"/>
              </a:rPr>
              <a:t>Appeal</a:t>
            </a:r>
          </a:p>
          <a:p>
            <a:pPr>
              <a:buBlip>
                <a:blip r:embed="rId3"/>
              </a:buBlip>
            </a:pPr>
            <a:r>
              <a:rPr lang="en-US" sz="4800" b="1" dirty="0" smtClean="0">
                <a:latin typeface="Bradley Hand ITC" pitchFamily="66" charset="0"/>
              </a:rPr>
              <a:t>Plea</a:t>
            </a:r>
          </a:p>
          <a:p>
            <a:pPr>
              <a:buBlip>
                <a:blip r:embed="rId3"/>
              </a:buBlip>
            </a:pPr>
            <a:r>
              <a:rPr lang="en-US" sz="4800" b="1" dirty="0" smtClean="0">
                <a:latin typeface="Bradley Hand ITC" pitchFamily="66" charset="0"/>
              </a:rPr>
              <a:t>Request</a:t>
            </a:r>
          </a:p>
          <a:p>
            <a:pPr>
              <a:buBlip>
                <a:blip r:embed="rId3"/>
              </a:buBlip>
            </a:pPr>
            <a:r>
              <a:rPr lang="en-US" sz="4800" b="1" dirty="0" smtClean="0">
                <a:latin typeface="Bradley Hand ITC" pitchFamily="66" charset="0"/>
              </a:rPr>
              <a:t>Hope</a:t>
            </a:r>
          </a:p>
          <a:p>
            <a:pPr>
              <a:buBlip>
                <a:blip r:embed="rId3"/>
              </a:buBlip>
            </a:pPr>
            <a:r>
              <a:rPr lang="en-US" sz="4800" b="1" dirty="0" smtClean="0">
                <a:latin typeface="Bradley Hand ITC" pitchFamily="66" charset="0"/>
              </a:rPr>
              <a:t>Desire</a:t>
            </a:r>
          </a:p>
          <a:p>
            <a:pPr>
              <a:buBlip>
                <a:blip r:embed="rId3"/>
              </a:buBlip>
            </a:pPr>
            <a:r>
              <a:rPr lang="en-US" sz="4800" b="1" dirty="0" smtClean="0">
                <a:latin typeface="Bradley Hand ITC" pitchFamily="66" charset="0"/>
              </a:rPr>
              <a:t>Wish</a:t>
            </a:r>
            <a:endParaRPr lang="en-US" sz="4800" b="1" dirty="0">
              <a:latin typeface="Bradley Hand ITC" pitchFamily="66" charset="0"/>
            </a:endParaRPr>
          </a:p>
        </p:txBody>
      </p:sp>
      <p:pic>
        <p:nvPicPr>
          <p:cNvPr id="89090" name="Picture 2" descr="http://i212.photobucket.com/albums/cc94/Dl4All/Oxford-Thesaurus-of-English.jpg"/>
          <p:cNvPicPr>
            <a:picLocks noChangeAspect="1" noChangeArrowheads="1"/>
          </p:cNvPicPr>
          <p:nvPr/>
        </p:nvPicPr>
        <p:blipFill>
          <a:blip r:embed="rId4"/>
          <a:srcRect l="13333" r="13333"/>
          <a:stretch>
            <a:fillRect/>
          </a:stretch>
        </p:blipFill>
        <p:spPr bwMode="auto">
          <a:xfrm>
            <a:off x="4343400" y="457200"/>
            <a:ext cx="4135120" cy="563880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President of Iran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Users\Nosheen\Desktop\Pictures\Picture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8153399" cy="457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algn="ctr">
              <a:buNone/>
            </a:pPr>
            <a:r>
              <a:rPr lang="en-US" sz="4400" dirty="0" smtClean="0">
                <a:latin typeface="Comic Sans MS" pitchFamily="66" charset="0"/>
              </a:rPr>
              <a:t>Saudi King</a:t>
            </a:r>
          </a:p>
          <a:p>
            <a:pPr algn="ctr">
              <a:buNone/>
            </a:pPr>
            <a:r>
              <a:rPr lang="en-US" sz="4400" dirty="0" smtClean="0">
                <a:latin typeface="Comic Sans MS" pitchFamily="66" charset="0"/>
              </a:rPr>
              <a:t>Faisal</a:t>
            </a:r>
            <a:endParaRPr lang="en-US" sz="4400" dirty="0">
              <a:latin typeface="Comic Sans MS" pitchFamily="66" charset="0"/>
            </a:endParaRPr>
          </a:p>
        </p:txBody>
      </p:sp>
      <p:pic>
        <p:nvPicPr>
          <p:cNvPr id="4" name="Picture 6" descr="http://pro.corbis.com/images/42-15149350.jpg?size=67&amp;uid=%7b3af0ba20-071c-4072-949a-745d9a8eb69c%7d"/>
          <p:cNvPicPr>
            <a:picLocks noChangeAspect="1" noChangeArrowheads="1"/>
          </p:cNvPicPr>
          <p:nvPr/>
        </p:nvPicPr>
        <p:blipFill>
          <a:blip r:embed="rId3"/>
          <a:srcRect t="6667"/>
          <a:stretch>
            <a:fillRect/>
          </a:stretch>
        </p:blipFill>
        <p:spPr bwMode="auto">
          <a:xfrm>
            <a:off x="533400" y="533400"/>
            <a:ext cx="4136571" cy="5791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Nosheen\Desktop\Pictures\Picture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8000999" cy="487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Yemeni Fisherman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C:\Users\Nosheen\Desktop\Pictures\Picture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14475"/>
            <a:ext cx="8153399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http://pro.corbis.com/images/TL031597.jpg?size=67&amp;uid=%7bbd03d694-8d48-4fb9-9123-1d9cec1b2d71%7d"/>
          <p:cNvPicPr>
            <a:picLocks noChangeAspect="1" noChangeArrowheads="1"/>
          </p:cNvPicPr>
          <p:nvPr/>
        </p:nvPicPr>
        <p:blipFill>
          <a:blip r:embed="rId3"/>
          <a:srcRect t="13084"/>
          <a:stretch>
            <a:fillRect/>
          </a:stretch>
        </p:blipFill>
        <p:spPr bwMode="auto">
          <a:xfrm>
            <a:off x="381000" y="1371600"/>
            <a:ext cx="8287774" cy="481727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London</a:t>
            </a:r>
            <a:endParaRPr lang="en-US" sz="60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8850" name="Picture 2" descr="http://pro.corbis.com/images/DWF15-640866.jpg?size=67&amp;uid=%7b0c8e50ef-ab10-4bdd-80e5-0b90acedf495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524000"/>
            <a:ext cx="7086600" cy="468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Harvard University - USA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3970" name="Picture 2" descr="http://pro.corbis.com/images/DWF15-282506.jpg?size=67&amp;uid=%7bee42bf13-2a54-4ec4-a85a-fc7e45bddbc7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600200"/>
            <a:ext cx="6629400" cy="450592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74756" name="Picture 4" descr="42566pw15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838200"/>
            <a:ext cx="3992563" cy="5481638"/>
          </a:xfrm>
          <a:noFill/>
        </p:spPr>
      </p:pic>
      <p:pic>
        <p:nvPicPr>
          <p:cNvPr id="74758" name="Picture 6" descr="38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2106613"/>
            <a:ext cx="4191000" cy="36845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Mumbai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4514" name="Picture 2" descr="http://pro.corbis.com/images/42-15969265.jpg?size=67&amp;uid=%7b41ac7f41-88d2-440b-bd18-72a3be896490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600200"/>
            <a:ext cx="61976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Islamabad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6562" name="Picture 2" descr="http://pro.corbis.com/images/42-15949131.jpg?size=67&amp;uid=%7bb3fda802-d72b-47bc-af0d-cf6e4d202fa0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447800"/>
            <a:ext cx="7620000" cy="4988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Nosheen\Desktop\Pictures\Picture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9" b="2034"/>
          <a:stretch/>
        </p:blipFill>
        <p:spPr bwMode="auto">
          <a:xfrm>
            <a:off x="1447800" y="152400"/>
            <a:ext cx="5648325" cy="6621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latin typeface="Comic Sans MS" pitchFamily="66" charset="0"/>
              </a:rPr>
              <a:t>Tunisia</a:t>
            </a:r>
            <a:endParaRPr lang="en-US" sz="72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4754" name="Picture 2" descr="http://pro.corbis.com/images/0000250594-019.jpg?size=67&amp;uid=%7b5c39ddf0-b96e-4922-9533-bc2f46bfe0f2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524000"/>
            <a:ext cx="7162800" cy="4801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Kashmir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6802" name="Picture 2" descr="http://pro.corbis.com/images/DWF15-467944.jpg?size=67&amp;uid=%7b3301eaf3-3efc-46f1-adc7-bcbad3b1efc2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828800"/>
            <a:ext cx="6096000" cy="40481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Crimea – (former USSR)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C:\Users\Nosheen\Desktop\Pictures\Picture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66850"/>
            <a:ext cx="8305800" cy="478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Nigeria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16386" name="Picture 2" descr="C:\Users\Nosheen\Desktop\Pictures\Picture4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326512"/>
            <a:ext cx="5410199" cy="507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latin typeface="Comic Sans MS" pitchFamily="66" charset="0"/>
              </a:rPr>
              <a:t>Kuwait</a:t>
            </a:r>
            <a:endParaRPr lang="en-US" sz="80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C:\Users\Nosheen\Desktop\Pictures\Picture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79248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San Francisco - USA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C:\Users\Nosheen\Desktop\Pictures\Picture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1"/>
            <a:ext cx="80010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Comic Sans MS" pitchFamily="66" charset="0"/>
              </a:rPr>
              <a:t>Iraq</a:t>
            </a:r>
            <a:endParaRPr lang="en-US" sz="66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C:\Users\Nosheen\Desktop\Pictures\Picture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7924799" cy="434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Comic Sans MS" pitchFamily="66" charset="0"/>
              </a:rPr>
              <a:t>Gaza Strip </a:t>
            </a:r>
            <a:endParaRPr lang="en-US" sz="66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4994" name="Picture 2" descr="http://pro.corbis.com/images/DWF15-383568.jpg?size=67&amp;uid=%7b799c8206-0d0a-401f-9029-55aa4cd6f950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676400"/>
            <a:ext cx="6705600" cy="4463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Madrid - Spain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C:\Users\Nosheen\Desktop\Pictures\Picture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70104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Somalia</a:t>
            </a:r>
            <a:endParaRPr lang="en-US" sz="60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8066" name="Picture 2" descr="http://pro.corbis.com/images/TL031558.jpg?size=67&amp;uid=%7b842f7aa0-f9c5-483a-85dd-4ae491519520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676400"/>
            <a:ext cx="6664391" cy="446722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4" descr="http://pro.corbis.com/images/42-18768336.jpg?size=67&amp;uid=%7ba8997a10-fd2e-40f1-9276-941a97d4bc93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8600"/>
            <a:ext cx="4216400" cy="632460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angle"/>
          </a:sp3d>
        </p:spPr>
      </p:pic>
      <p:pic>
        <p:nvPicPr>
          <p:cNvPr id="2050" name="Picture 2" descr="C:\Users\Nosheen\Desktop\Pictures\Picture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8600"/>
            <a:ext cx="3810000" cy="594360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Comic Sans MS" pitchFamily="66" charset="0"/>
              </a:rPr>
              <a:t>Russia</a:t>
            </a:r>
            <a:endParaRPr lang="en-US" sz="66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C:\Users\Nosheen\Desktop\Pictures\Picture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36601"/>
            <a:ext cx="7162800" cy="479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UAE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C:\Users\Nosheen\Desktop\Pictures\Picture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467599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China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91140" name="Picture 4" descr="http://pro.corbis.com/images/TL008789.jpg?size=67&amp;uid=%7b6b90ccce-f80e-4f8b-8834-98cb0a10891e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9224" y="3733800"/>
            <a:ext cx="4374776" cy="2905125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angle"/>
          </a:sp3d>
        </p:spPr>
      </p:pic>
      <p:pic>
        <p:nvPicPr>
          <p:cNvPr id="23554" name="Picture 2" descr="C:\Users\Nosheen\Desktop\Pictures\Picture52a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219200"/>
            <a:ext cx="5275773" cy="360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 descr="http://pro.corbis.com/images/0000303065-003.jpg?size=67&amp;uid=%7b1e46a52c-9e48-4bb9-8a27-7201cfaf9c66%7d"/>
          <p:cNvPicPr>
            <a:picLocks noChangeAspect="1" noChangeArrowheads="1"/>
          </p:cNvPicPr>
          <p:nvPr/>
        </p:nvPicPr>
        <p:blipFill>
          <a:blip r:embed="rId3"/>
          <a:srcRect l="33750"/>
          <a:stretch>
            <a:fillRect/>
          </a:stretch>
        </p:blipFill>
        <p:spPr bwMode="auto">
          <a:xfrm>
            <a:off x="4876800" y="304800"/>
            <a:ext cx="4038600" cy="391477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latin typeface="Comic Sans MS" pitchFamily="66" charset="0"/>
              </a:rPr>
              <a:t>Chechnya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4578" name="Picture 2" descr="C:\Users\Nosheen\Desktop\Pictures\Picture53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62188"/>
            <a:ext cx="53289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Senegal</a:t>
            </a:r>
            <a:endParaRPr lang="en-US" sz="60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3186" name="Picture 2" descr="http://pro.corbis.com/images/VU002965.jpg?size=67&amp;uid=%7b47b9d45d-f2d9-4566-bbd0-13a2e7a30444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524000"/>
            <a:ext cx="7086600" cy="4827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latin typeface="Comic Sans MS" pitchFamily="66" charset="0"/>
              </a:rPr>
              <a:t>Hungary</a:t>
            </a:r>
            <a:endParaRPr lang="en-US" sz="72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4210" name="Picture 2" descr="http://pro.corbis.com/images/0000367510-008.jpg?size=67&amp;uid=%7b3c4272d6-a5cd-4395-87c2-e3f2de0d2e2f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828800"/>
            <a:ext cx="6096000" cy="4067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Petra - Jordan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5234" name="Picture 2" descr="http://pro.corbis.com/images/AW011430.jpg?size=67&amp;uid=%7b5d4491f9-042b-4ceb-b922-9ac2315c8d5c%7d"/>
          <p:cNvPicPr>
            <a:picLocks noChangeAspect="1" noChangeArrowheads="1"/>
          </p:cNvPicPr>
          <p:nvPr/>
        </p:nvPicPr>
        <p:blipFill>
          <a:blip r:embed="rId3"/>
          <a:srcRect t="11268"/>
          <a:stretch>
            <a:fillRect/>
          </a:stretch>
        </p:blipFill>
        <p:spPr bwMode="auto">
          <a:xfrm>
            <a:off x="1219200" y="1752600"/>
            <a:ext cx="6999111" cy="41338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France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5602" name="Picture 2" descr="C:\Users\Nosheen\Desktop\Pictures\Picture57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71600"/>
            <a:ext cx="655320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latin typeface="Comic Sans MS" pitchFamily="66" charset="0"/>
              </a:rPr>
              <a:t>Australia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7282" name="Picture 2" descr="http://www.abc.net.au/reslib/200703/r129433_5808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9089" y="0"/>
            <a:ext cx="513151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Uzbekistan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6626" name="Picture 2" descr="C:\Users\Nosheen\Desktop\Pictures\Picture5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7800"/>
            <a:ext cx="73152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ttp://pro.corbis.com/images/ME018185.jpg?size=67&amp;uid=%7b6e98b488-6c22-4352-9220-8138ba0ead6c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" y="609600"/>
            <a:ext cx="8272887" cy="550664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Comic Sans MS" pitchFamily="66" charset="0"/>
              </a:rPr>
              <a:t>Burma</a:t>
            </a:r>
            <a:endParaRPr lang="en-US" sz="60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C:\Users\Nosheen\Desktop\Pictures\Picture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71628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Central Park – New York City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682" name="Picture 2" descr="http://pro.corbis.com/images/AAAO002320.jpg?size=67&amp;uid=%7b53dda455-f0fb-40e3-94b8-e1d7b267bb54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1524000"/>
            <a:ext cx="5638800" cy="5044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Algeria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5538" name="Picture 2" descr="http://pro.corbis.com/images/0000274288-007.jpg?size=67&amp;uid=%7b840cca3a-b88e-4b63-b290-ac08269850c5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905000"/>
            <a:ext cx="6096000" cy="40195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feature14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85800"/>
            <a:ext cx="82296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http://pro.corbis.com/images/42-18955989.jpg?size=67&amp;uid=%7ba7f4a7f5-6319-416d-b190-bd72d5b0bddf%7d"/>
          <p:cNvPicPr>
            <a:picLocks noChangeAspect="1" noChangeArrowheads="1"/>
          </p:cNvPicPr>
          <p:nvPr/>
        </p:nvPicPr>
        <p:blipFill>
          <a:blip r:embed="rId3"/>
          <a:srcRect t="12195" r="17500"/>
          <a:stretch>
            <a:fillRect/>
          </a:stretch>
        </p:blipFill>
        <p:spPr bwMode="auto">
          <a:xfrm>
            <a:off x="0" y="1600200"/>
            <a:ext cx="5923280" cy="4038600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sp3d>
            <a:bevelT prst="angle"/>
          </a:sp3d>
        </p:spPr>
      </p:pic>
      <p:pic>
        <p:nvPicPr>
          <p:cNvPr id="28674" name="Picture 2" descr="C:\Users\Nosheen\Desktop\Pictures\Picture64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14400"/>
            <a:ext cx="3048000" cy="488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pro.corbis.com/images/42-15822469.jpg?size=67&amp;uid=%7bafddf740-9b55-4ff3-8a6f-a71e43d9ec23%7d"/>
          <p:cNvPicPr>
            <a:picLocks noChangeAspect="1" noChangeArrowheads="1"/>
          </p:cNvPicPr>
          <p:nvPr/>
        </p:nvPicPr>
        <p:blipFill>
          <a:blip r:embed="rId3"/>
          <a:srcRect t="12150"/>
          <a:stretch>
            <a:fillRect/>
          </a:stretch>
        </p:blipFill>
        <p:spPr bwMode="auto">
          <a:xfrm>
            <a:off x="0" y="3276600"/>
            <a:ext cx="6096000" cy="358140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angle"/>
          </a:sp3d>
        </p:spPr>
      </p:pic>
      <p:pic>
        <p:nvPicPr>
          <p:cNvPr id="29698" name="Picture 2" descr="C:\Users\Nosheen\Desktop\Pictures\Picture65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73" y="152401"/>
            <a:ext cx="5415827" cy="327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C:\Users\Nosheen\Desktop\Pictures\Picture66a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3657600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Nosheen\Desktop\Pictures\Picture66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6" y="2305050"/>
            <a:ext cx="5562600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sz="5400" dirty="0" smtClean="0"/>
              <a:t>For a Muslim “PRAYER” means:</a:t>
            </a:r>
            <a:endParaRPr lang="en-US" sz="5400" dirty="0"/>
          </a:p>
        </p:txBody>
      </p:sp>
      <p:sp>
        <p:nvSpPr>
          <p:cNvPr id="4" name="Down Arrow 3"/>
          <p:cNvSpPr/>
          <p:nvPr/>
        </p:nvSpPr>
        <p:spPr>
          <a:xfrm rot="1425560">
            <a:off x="2553478" y="1689412"/>
            <a:ext cx="609600" cy="25908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20443241">
            <a:off x="5668414" y="1780591"/>
            <a:ext cx="609600" cy="25908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0" y="4495800"/>
            <a:ext cx="22942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70C0"/>
                </a:solidFill>
                <a:latin typeface="Lucida Handwriting" pitchFamily="66" charset="0"/>
              </a:rPr>
              <a:t>DU’A</a:t>
            </a:r>
            <a:endParaRPr lang="en-US" sz="6000" b="1" dirty="0">
              <a:solidFill>
                <a:srgbClr val="0070C0"/>
              </a:solidFill>
              <a:latin typeface="Lucida Handwriting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29200" y="4495800"/>
            <a:ext cx="29258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B050"/>
                </a:solidFill>
                <a:latin typeface="Lucida Handwriting" pitchFamily="66" charset="0"/>
              </a:rPr>
              <a:t>SALAH</a:t>
            </a:r>
            <a:endParaRPr lang="en-US" sz="6000" b="1" dirty="0">
              <a:solidFill>
                <a:srgbClr val="00B050"/>
              </a:solidFill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0"/>
            <a:ext cx="8686800" cy="716280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endParaRPr lang="en-US" sz="20000" dirty="0" smtClean="0">
              <a:latin typeface="Juice ITC" pitchFamily="82" charset="0"/>
            </a:endParaRPr>
          </a:p>
          <a:p>
            <a:pPr algn="ctr">
              <a:buNone/>
            </a:pPr>
            <a:r>
              <a:rPr lang="en-US" sz="31600" dirty="0" smtClean="0">
                <a:latin typeface="Juice ITC" pitchFamily="82" charset="0"/>
              </a:rPr>
              <a:t>WHY</a:t>
            </a:r>
            <a:r>
              <a:rPr lang="en-US" sz="20000" dirty="0" smtClean="0">
                <a:latin typeface="Juice ITC" pitchFamily="82" charset="0"/>
              </a:rPr>
              <a:t> </a:t>
            </a:r>
          </a:p>
          <a:p>
            <a:pPr algn="ctr">
              <a:buNone/>
            </a:pPr>
            <a:r>
              <a:rPr lang="en-US" sz="48000" b="1" dirty="0" smtClean="0">
                <a:latin typeface="Juice ITC" pitchFamily="82" charset="0"/>
              </a:rPr>
              <a:t>?</a:t>
            </a:r>
            <a:endParaRPr lang="en-US" sz="48000" b="1" dirty="0">
              <a:latin typeface="Juice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usting%20into%20Heaven%20-%20(c)%20Rod%20Boothby%202005"/>
          <p:cNvPicPr>
            <a:picLocks noChangeAspect="1" noChangeArrowheads="1"/>
          </p:cNvPicPr>
          <p:nvPr/>
        </p:nvPicPr>
        <p:blipFill>
          <a:blip r:embed="rId3">
            <a:lum bright="36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Because we say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r-PK" sz="150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لا الہ الا اللہ</a:t>
            </a:r>
          </a:p>
          <a:p>
            <a:pPr algn="ctr">
              <a:buNone/>
            </a:pPr>
            <a:r>
              <a:rPr lang="en-US" sz="9600" dirty="0" smtClean="0">
                <a:latin typeface="Arabic Typesetting" pitchFamily="66" charset="-78"/>
                <a:cs typeface="Arabic Typesetting" pitchFamily="66" charset="-78"/>
              </a:rPr>
              <a:t>There is no god but ALLAH</a:t>
            </a:r>
            <a:endParaRPr lang="en-US" sz="9600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Nosheen\Desktop\Pictures\Picture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85800"/>
            <a:ext cx="8153400" cy="550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>
                <a:latin typeface="Comic Sans MS" pitchFamily="66" charset="0"/>
              </a:rPr>
              <a:t>We find out what Allah wants from us 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fajr.files.wordpress.com/2007/04/quran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828800"/>
            <a:ext cx="6858000" cy="455847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876800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en-US" i="1" dirty="0" smtClean="0"/>
              <a:t>	</a:t>
            </a:r>
            <a:r>
              <a:rPr lang="ur-PK" sz="5400" dirty="0" smtClean="0">
                <a:latin typeface="Arabic Typesetting" pitchFamily="66" charset="-78"/>
                <a:cs typeface="Arabic Typesetting" pitchFamily="66" charset="-78"/>
              </a:rPr>
              <a:t>إِنَّنِي أَنَا اللَّهُ لَا إِلَهَ إِلَّا أَنَا فَاعْبُدْنِي وَأَقِمِ الصَّلَاةَ لِذِكْرِي </a:t>
            </a:r>
            <a:endParaRPr lang="en-US" sz="5400" i="1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None/>
            </a:pPr>
            <a:endParaRPr lang="en-US" i="1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en-US" i="1" dirty="0" smtClean="0">
                <a:latin typeface="Monotype Corsiva" pitchFamily="66" charset="0"/>
              </a:rPr>
              <a:t>	</a:t>
            </a:r>
            <a:r>
              <a:rPr lang="en-US" sz="4400" i="1" dirty="0" smtClean="0">
                <a:latin typeface="Monotype Corsiva" pitchFamily="66" charset="0"/>
              </a:rPr>
              <a:t>I am Allah! None has the right to be worshipped but I, so worship Me and </a:t>
            </a:r>
            <a:r>
              <a:rPr lang="en-US" sz="4400" i="1" dirty="0" smtClean="0">
                <a:solidFill>
                  <a:srgbClr val="D60093"/>
                </a:solidFill>
                <a:latin typeface="Monotype Corsiva" pitchFamily="66" charset="0"/>
              </a:rPr>
              <a:t>establish As Salah </a:t>
            </a:r>
            <a:r>
              <a:rPr lang="en-US" sz="4400" i="1" dirty="0" smtClean="0">
                <a:latin typeface="Monotype Corsiva" pitchFamily="66" charset="0"/>
              </a:rPr>
              <a:t>for My remembrance.</a:t>
            </a:r>
            <a:endParaRPr lang="en-US" sz="44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en-US" i="1" dirty="0" smtClean="0"/>
              <a:t>	</a:t>
            </a:r>
            <a:r>
              <a:rPr lang="en-US" sz="4400" b="1" dirty="0" smtClean="0">
                <a:latin typeface="Arabic Typesetting" pitchFamily="66" charset="-78"/>
                <a:cs typeface="Arabic Typesetting" pitchFamily="66" charset="-78"/>
              </a:rPr>
              <a:t>( Surah Ta-Ha, 20: Verse 14 )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en-US" i="1" dirty="0" smtClean="0"/>
              <a:t>	</a:t>
            </a:r>
            <a:r>
              <a:rPr lang="ur-PK" sz="5400" dirty="0" smtClean="0">
                <a:latin typeface="Arabic Typesetting" pitchFamily="66" charset="-78"/>
                <a:cs typeface="Arabic Typesetting" pitchFamily="66" charset="-78"/>
              </a:rPr>
              <a:t>وَأَقِيمُواْ الصَّلاَةَ وَآتُواْ الزَّكَاةَ وَمَا تُقَدِّمُواْ لأَنفُسِكُم مِّنْ خَيْرٍ تَجِدُوهُ عِندَ اللّهِ إِنَّ اللّهَ بِمَا تَعْمَلُونَ بَصِيرٌ </a:t>
            </a:r>
            <a:endParaRPr lang="en-US" sz="5400" i="1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None/>
            </a:pPr>
            <a:endParaRPr lang="en-US" sz="800" i="1" dirty="0" smtClean="0"/>
          </a:p>
          <a:p>
            <a:pPr>
              <a:buNone/>
            </a:pPr>
            <a:r>
              <a:rPr lang="en-US" i="1" dirty="0" smtClean="0"/>
              <a:t>	</a:t>
            </a:r>
            <a:r>
              <a:rPr lang="en-US" sz="3600" i="1" dirty="0" smtClean="0">
                <a:latin typeface="Monotype Corsiva" pitchFamily="66" charset="0"/>
              </a:rPr>
              <a:t>And </a:t>
            </a:r>
            <a:r>
              <a:rPr lang="en-US" sz="3600" i="1" dirty="0" smtClean="0">
                <a:solidFill>
                  <a:srgbClr val="D60093"/>
                </a:solidFill>
                <a:latin typeface="Monotype Corsiva" pitchFamily="66" charset="0"/>
              </a:rPr>
              <a:t>establish  As Salah </a:t>
            </a:r>
            <a:r>
              <a:rPr lang="en-US" sz="3600" i="1" dirty="0" smtClean="0">
                <a:latin typeface="Monotype Corsiva" pitchFamily="66" charset="0"/>
              </a:rPr>
              <a:t>and give Zakat and whatever good you send before for yourselves, you will find it with Allah, Allah is certainly the Seer of what you do. </a:t>
            </a:r>
          </a:p>
          <a:p>
            <a:pPr>
              <a:buNone/>
            </a:pPr>
            <a:r>
              <a:rPr lang="en-US" i="1" dirty="0" smtClean="0"/>
              <a:t>	</a:t>
            </a:r>
            <a:r>
              <a:rPr lang="en-US" sz="4000" b="1" dirty="0" smtClean="0">
                <a:latin typeface="Arabic Typesetting" pitchFamily="66" charset="-78"/>
                <a:cs typeface="Arabic Typesetting" pitchFamily="66" charset="-78"/>
              </a:rPr>
              <a:t>( Surah Al-</a:t>
            </a:r>
            <a:r>
              <a:rPr lang="en-US" sz="4000" b="1" dirty="0" err="1" smtClean="0">
                <a:latin typeface="Arabic Typesetting" pitchFamily="66" charset="-78"/>
                <a:cs typeface="Arabic Typesetting" pitchFamily="66" charset="-78"/>
              </a:rPr>
              <a:t>Baqarah</a:t>
            </a:r>
            <a:r>
              <a:rPr lang="en-US" sz="4000" b="1" dirty="0" smtClean="0">
                <a:latin typeface="Arabic Typesetting" pitchFamily="66" charset="-78"/>
                <a:cs typeface="Arabic Typesetting" pitchFamily="66" charset="-78"/>
              </a:rPr>
              <a:t>, 2: Verse 110 )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	</a:t>
            </a:r>
          </a:p>
          <a:p>
            <a:pPr algn="ctr">
              <a:buNone/>
            </a:pPr>
            <a:r>
              <a:rPr lang="ur-PK" sz="6000" dirty="0" smtClean="0">
                <a:latin typeface="Arabic Typesetting" pitchFamily="66" charset="-78"/>
                <a:cs typeface="Arabic Typesetting" pitchFamily="66" charset="-78"/>
              </a:rPr>
              <a:t>وَقَالَ رَبُّكُمُ ادْعُونِي أَسْتَجِبْ لَكُمْ</a:t>
            </a:r>
            <a:endParaRPr lang="en-US" sz="6000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None/>
            </a:pPr>
            <a:endParaRPr lang="en-US" sz="11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en-US" dirty="0" smtClean="0">
                <a:latin typeface="Monotype Corsiva" pitchFamily="66" charset="0"/>
              </a:rPr>
              <a:t>	</a:t>
            </a:r>
            <a:r>
              <a:rPr lang="en-US" sz="4800" dirty="0" smtClean="0">
                <a:latin typeface="Monotype Corsiva" pitchFamily="66" charset="0"/>
              </a:rPr>
              <a:t>And your Lord said: </a:t>
            </a:r>
            <a:r>
              <a:rPr lang="en-US" sz="4800" dirty="0" smtClean="0">
                <a:solidFill>
                  <a:srgbClr val="FF0000"/>
                </a:solidFill>
                <a:latin typeface="Monotype Corsiva" pitchFamily="66" charset="0"/>
              </a:rPr>
              <a:t>Call me</a:t>
            </a:r>
            <a:r>
              <a:rPr lang="en-US" sz="4800" dirty="0" smtClean="0">
                <a:latin typeface="Monotype Corsiva" pitchFamily="66" charset="0"/>
              </a:rPr>
              <a:t>, I will respond to your (invocation)</a:t>
            </a:r>
            <a:endParaRPr lang="en-US" sz="4800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en-US" sz="48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4000" b="1" dirty="0" smtClean="0">
                <a:latin typeface="Arabic Typesetting" pitchFamily="66" charset="-78"/>
                <a:cs typeface="Arabic Typesetting" pitchFamily="66" charset="-78"/>
              </a:rPr>
              <a:t>(Surah Al- </a:t>
            </a:r>
            <a:r>
              <a:rPr lang="en-US" sz="4000" b="1" dirty="0" err="1" smtClean="0">
                <a:latin typeface="Arabic Typesetting" pitchFamily="66" charset="-78"/>
                <a:cs typeface="Arabic Typesetting" pitchFamily="66" charset="-78"/>
              </a:rPr>
              <a:t>Mu’min</a:t>
            </a:r>
            <a:r>
              <a:rPr lang="en-US" sz="4000" b="1" dirty="0" smtClean="0">
                <a:latin typeface="Arabic Typesetting" pitchFamily="66" charset="-78"/>
                <a:cs typeface="Arabic Typesetting" pitchFamily="66" charset="-78"/>
              </a:rPr>
              <a:t>, 40: Verse 60)</a:t>
            </a:r>
            <a:endParaRPr lang="en-US" sz="4000" b="1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bariisiyobasto.files.wordpress.com/2007/10/making-dua-sept-28-baghdad-ap-photo-ahmed-alhussaney.jpg"/>
          <p:cNvPicPr>
            <a:picLocks noChangeAspect="1" noChangeArrowheads="1"/>
          </p:cNvPicPr>
          <p:nvPr/>
        </p:nvPicPr>
        <p:blipFill>
          <a:blip r:embed="rId4">
            <a:lum bright="38000"/>
          </a:blip>
          <a:srcRect l="28816" t="46073" r="33072"/>
          <a:stretch>
            <a:fillRect/>
          </a:stretch>
        </p:blipFill>
        <p:spPr bwMode="auto">
          <a:xfrm>
            <a:off x="0" y="0"/>
            <a:ext cx="9179017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err="1" smtClean="0">
                <a:latin typeface="Lucida Handwriting" pitchFamily="66" charset="0"/>
              </a:rPr>
              <a:t>Du’a</a:t>
            </a:r>
            <a:endParaRPr lang="en-US" sz="7200" dirty="0">
              <a:latin typeface="Lucida Handwriting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	</a:t>
            </a:r>
            <a:r>
              <a:rPr lang="en-US" sz="4300" b="1" dirty="0" smtClean="0"/>
              <a:t>This means to call on Allah. 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t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Lucida Handwriting" pitchFamily="66" charset="0"/>
              </a:rPr>
              <a:t>Salah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		</a:t>
            </a:r>
            <a:r>
              <a:rPr lang="en-US" sz="4000" dirty="0" smtClean="0"/>
              <a:t>The prayer in which we stand, 	bow and prostrate. 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03237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039532"/>
            <a:ext cx="3200400" cy="34590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9600" b="1" dirty="0" smtClean="0">
                <a:latin typeface="Juice ITC" pitchFamily="82" charset="0"/>
              </a:rPr>
              <a:t>HOW do we know this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spcBef>
                <a:spcPct val="40000"/>
              </a:spcBef>
              <a:buClr>
                <a:srgbClr val="FF9933"/>
              </a:buClr>
              <a:buNone/>
              <a:tabLst>
                <a:tab pos="457200" algn="l"/>
              </a:tabLst>
            </a:pPr>
            <a:r>
              <a:rPr lang="en-US" i="1" dirty="0" smtClean="0">
                <a:effectLst>
                  <a:outerShdw blurRad="38100" dist="38100" dir="2700000" algn="tl">
                    <a:srgbClr val="000066"/>
                  </a:outerShdw>
                </a:effectLst>
                <a:latin typeface="Arial" charset="0"/>
              </a:rPr>
              <a:t>	</a:t>
            </a:r>
            <a:endParaRPr lang="en-US" dirty="0" smtClean="0">
              <a:effectLst>
                <a:outerShdw blurRad="38100" dist="38100" dir="2700000" algn="tl">
                  <a:srgbClr val="000066"/>
                </a:outerShdw>
              </a:effectLst>
              <a:latin typeface="Arial" charset="0"/>
            </a:endParaRPr>
          </a:p>
          <a:p>
            <a:pPr marL="457200" indent="-45720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i="1" dirty="0" smtClean="0">
                <a:effectLst>
                  <a:outerShdw blurRad="38100" dist="38100" dir="2700000" algn="tl">
                    <a:srgbClr val="000066"/>
                  </a:outerShdw>
                </a:effectLst>
                <a:latin typeface="Arial" charset="0"/>
              </a:rPr>
              <a:t>	</a:t>
            </a:r>
            <a:r>
              <a:rPr lang="en-US" b="1" i="1" dirty="0" smtClean="0"/>
              <a:t>Whisper</a:t>
            </a:r>
          </a:p>
          <a:p>
            <a:pPr marL="457200" indent="-45720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b="1" i="1" dirty="0" smtClean="0"/>
              <a:t>	Supplication</a:t>
            </a:r>
          </a:p>
          <a:p>
            <a:pPr marL="457200" indent="-45720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b="1" i="1" dirty="0" smtClean="0"/>
              <a:t>	Feeling the nearness of Allah</a:t>
            </a:r>
          </a:p>
          <a:p>
            <a:pPr marL="457200" indent="-45720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b="1" i="1" dirty="0" smtClean="0"/>
              <a:t>	To receive warmth</a:t>
            </a:r>
          </a:p>
          <a:p>
            <a:pPr marL="457200" indent="-45720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b="1" i="1" dirty="0" smtClean="0"/>
              <a:t>	Lighting a fire 	</a:t>
            </a:r>
          </a:p>
          <a:p>
            <a:pPr marL="457200" indent="-457200"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b="1" i="1" dirty="0" smtClean="0"/>
              <a:t>	Strengthening the Imam</a:t>
            </a:r>
            <a:r>
              <a:rPr lang="en-US" i="1" dirty="0" smtClean="0">
                <a:latin typeface="Arial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14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AG00355_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00800" y="3112850"/>
            <a:ext cx="1600200" cy="3166353"/>
          </a:xfrm>
        </p:spPr>
      </p:pic>
      <p:pic>
        <p:nvPicPr>
          <p:cNvPr id="4" name="Picture 2" descr="http://www.unr.edu/art/site/images/2006images/ErikMuralFire.jpg"/>
          <p:cNvPicPr>
            <a:picLocks noChangeAspect="1" noChangeArrowheads="1"/>
          </p:cNvPicPr>
          <p:nvPr/>
        </p:nvPicPr>
        <p:blipFill>
          <a:blip r:embed="rId4"/>
          <a:srcRect r="35966"/>
          <a:stretch>
            <a:fillRect/>
          </a:stretch>
        </p:blipFill>
        <p:spPr bwMode="auto">
          <a:xfrm>
            <a:off x="457200" y="381000"/>
            <a:ext cx="5629038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2000"/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FF00"/>
                </a:solidFill>
              </a:rPr>
              <a:t>Because we say</a:t>
            </a:r>
            <a:endParaRPr lang="en-US" b="1" dirty="0">
              <a:solidFill>
                <a:srgbClr val="00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ur-PK" sz="129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لا الہ الا اللہ</a:t>
            </a:r>
            <a:endParaRPr lang="en-US" sz="12900" dirty="0" smtClean="0">
              <a:solidFill>
                <a:srgbClr val="FF0000"/>
              </a:solidFill>
              <a:latin typeface="Arabic Typesetting" pitchFamily="66" charset="-78"/>
              <a:cs typeface="Arabic Typesetting" pitchFamily="66" charset="-78"/>
            </a:endParaRPr>
          </a:p>
          <a:p>
            <a:pPr algn="ctr">
              <a:buNone/>
            </a:pPr>
            <a:r>
              <a:rPr lang="ur-PK" sz="129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محمّد الرسول اللہ</a:t>
            </a:r>
          </a:p>
          <a:p>
            <a:pPr algn="ctr">
              <a:buNone/>
            </a:pPr>
            <a:r>
              <a:rPr lang="en-US" sz="7700" b="1" dirty="0" smtClean="0">
                <a:latin typeface="Arabic Typesetting" pitchFamily="66" charset="-78"/>
                <a:cs typeface="Arabic Typesetting" pitchFamily="66" charset="-78"/>
              </a:rPr>
              <a:t>There is no god but ALLAH</a:t>
            </a:r>
            <a:endParaRPr lang="ur-PK" sz="7700" b="1" dirty="0" smtClean="0">
              <a:latin typeface="Arabic Typesetting" pitchFamily="66" charset="-78"/>
              <a:cs typeface="Arabic Typesetting" pitchFamily="66" charset="-78"/>
            </a:endParaRPr>
          </a:p>
          <a:p>
            <a:pPr algn="ctr">
              <a:buNone/>
            </a:pPr>
            <a:r>
              <a:rPr lang="ur-PK" sz="7700" b="1" dirty="0" smtClean="0">
                <a:latin typeface="Arabic Typesetting" pitchFamily="66" charset="-78"/>
                <a:cs typeface="Arabic Typesetting" pitchFamily="66" charset="-78"/>
              </a:rPr>
              <a:t>‏</a:t>
            </a:r>
            <a:r>
              <a:rPr lang="en-US" sz="7700" b="1" dirty="0" smtClean="0">
                <a:latin typeface="Arabic Typesetting" pitchFamily="66" charset="-78"/>
                <a:cs typeface="Arabic Typesetting" pitchFamily="66" charset="-78"/>
              </a:rPr>
              <a:t>Muhammad (PBUH) is the Prophet of Allah</a:t>
            </a:r>
            <a:endParaRPr lang="en-US" sz="7700" b="1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Nosheen\Desktop\Pictures\Picture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457200"/>
            <a:ext cx="8305799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pPr algn="r">
              <a:buNone/>
            </a:pPr>
            <a:r>
              <a:rPr lang="en-US" dirty="0" smtClean="0"/>
              <a:t>	</a:t>
            </a:r>
            <a:r>
              <a:rPr lang="ur-PK" sz="6000" dirty="0" smtClean="0">
                <a:latin typeface="Arabic Typesetting" pitchFamily="66" charset="-78"/>
                <a:cs typeface="Arabic Typesetting" pitchFamily="66" charset="-78"/>
              </a:rPr>
              <a:t>يَا أَيُّهَا الَّذِينَ آمَنُوا أَطِيعُوا اللَّهَ وَأَطِيعُوا الرَّسُولَ وَلَا تُبْطِلُوا أَعْمَالَكُمْ </a:t>
            </a:r>
            <a:endParaRPr lang="en-US" sz="6000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4000" dirty="0" smtClean="0">
                <a:latin typeface="Monotype Corsiva" pitchFamily="66" charset="0"/>
              </a:rPr>
              <a:t>O you who believe! Obey Allah, and </a:t>
            </a:r>
            <a:r>
              <a:rPr lang="en-US" sz="4000" dirty="0" smtClean="0">
                <a:solidFill>
                  <a:srgbClr val="FF0000"/>
                </a:solidFill>
                <a:latin typeface="Monotype Corsiva" pitchFamily="66" charset="0"/>
              </a:rPr>
              <a:t>obey the Messenger (Muhammad PBUH) </a:t>
            </a:r>
            <a:r>
              <a:rPr lang="en-US" sz="4000" dirty="0" smtClean="0">
                <a:latin typeface="Monotype Corsiva" pitchFamily="66" charset="0"/>
              </a:rPr>
              <a:t>and render not vain your deeds. </a:t>
            </a:r>
          </a:p>
          <a:p>
            <a:pPr lvl="1">
              <a:buNone/>
            </a:pPr>
            <a:r>
              <a:rPr lang="en-US" sz="4000" b="1" dirty="0" smtClean="0">
                <a:latin typeface="Arabic Typesetting" pitchFamily="66" charset="-78"/>
                <a:cs typeface="Arabic Typesetting" pitchFamily="66" charset="-78"/>
              </a:rPr>
              <a:t>(Surah Muhammad, 47: Verse 33)</a:t>
            </a:r>
            <a:endParaRPr lang="en-US" sz="4000" b="1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Lucida Calligraphy" pitchFamily="66" charset="0"/>
              </a:rPr>
              <a:t>The Prophet (PBUH) said:</a:t>
            </a:r>
            <a:endParaRPr lang="en-US" dirty="0">
              <a:latin typeface="Lucida Calligraphy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4400" dirty="0" smtClean="0">
                <a:latin typeface="Comic Sans MS" pitchFamily="66" charset="0"/>
              </a:rPr>
              <a:t>Perform </a:t>
            </a:r>
            <a:r>
              <a:rPr lang="en-US" sz="4400" dirty="0" err="1" smtClean="0">
                <a:latin typeface="Comic Sans MS" pitchFamily="66" charset="0"/>
              </a:rPr>
              <a:t>salah</a:t>
            </a:r>
            <a:r>
              <a:rPr lang="en-US" sz="4400" dirty="0" smtClean="0">
                <a:latin typeface="Comic Sans MS" pitchFamily="66" charset="0"/>
              </a:rPr>
              <a:t> like you see me performing it </a:t>
            </a:r>
          </a:p>
          <a:p>
            <a:pPr>
              <a:buNone/>
            </a:pPr>
            <a:r>
              <a:rPr lang="en-US" dirty="0" smtClean="0">
                <a:latin typeface="Comic Sans MS" pitchFamily="66" charset="0"/>
              </a:rPr>
              <a:t>	</a:t>
            </a:r>
            <a:r>
              <a:rPr lang="en-US" sz="4800" b="1" dirty="0" smtClean="0">
                <a:latin typeface="Arabic Typesetting" pitchFamily="66" charset="-78"/>
                <a:cs typeface="Arabic Typesetting" pitchFamily="66" charset="-78"/>
              </a:rPr>
              <a:t>{</a:t>
            </a:r>
            <a:r>
              <a:rPr lang="en-US" sz="4800" b="1" dirty="0" err="1" smtClean="0">
                <a:latin typeface="Arabic Typesetting" pitchFamily="66" charset="-78"/>
                <a:cs typeface="Arabic Typesetting" pitchFamily="66" charset="-78"/>
              </a:rPr>
              <a:t>Bukhari</a:t>
            </a:r>
            <a:r>
              <a:rPr lang="en-US" sz="4800" b="1" dirty="0" smtClean="0">
                <a:latin typeface="Arabic Typesetting" pitchFamily="66" charset="-78"/>
                <a:cs typeface="Arabic Typesetting" pitchFamily="66" charset="-78"/>
              </a:rPr>
              <a:t>}</a:t>
            </a:r>
            <a:endParaRPr lang="en-US" sz="4800" b="1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mic Sans MS" pitchFamily="66" charset="0"/>
              </a:rPr>
              <a:t>Difference between </a:t>
            </a:r>
            <a:r>
              <a:rPr lang="en-US" dirty="0" err="1" smtClean="0">
                <a:latin typeface="Comic Sans MS" pitchFamily="66" charset="0"/>
              </a:rPr>
              <a:t>Dua</a:t>
            </a:r>
            <a:r>
              <a:rPr lang="en-US" dirty="0" smtClean="0">
                <a:latin typeface="Comic Sans MS" pitchFamily="66" charset="0"/>
              </a:rPr>
              <a:t> &amp;Salah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scene3d>
            <a:camera prst="isometricOffAxis1Right"/>
            <a:lightRig rig="threePt" dir="t"/>
          </a:scene3d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6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Lucida Handwriting" pitchFamily="66" charset="0"/>
              </a:rPr>
              <a:t>DUA</a:t>
            </a:r>
            <a:endParaRPr lang="en-US" sz="36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scene3d>
            <a:camera prst="isometricOffAxis1Right"/>
            <a:lightRig rig="threePt" dir="t"/>
          </a:scene3d>
        </p:spPr>
        <p:txBody>
          <a:bodyPr>
            <a:normAutofit fontScale="92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Informal &amp; formal</a:t>
            </a:r>
          </a:p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Not structured</a:t>
            </a:r>
          </a:p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Can use any words</a:t>
            </a:r>
          </a:p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Can use any language</a:t>
            </a:r>
          </a:p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At any time</a:t>
            </a:r>
          </a:p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Optional</a:t>
            </a:r>
            <a:endParaRPr lang="en-US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876800" y="1447800"/>
            <a:ext cx="4041775" cy="639762"/>
          </a:xfrm>
          <a:scene3d>
            <a:camera prst="isometricOffAxis2Left"/>
            <a:lightRig rig="threePt" dir="t"/>
          </a:scene3d>
        </p:spPr>
        <p:txBody>
          <a:bodyPr>
            <a:noAutofit/>
          </a:bodyPr>
          <a:lstStyle/>
          <a:p>
            <a:r>
              <a:rPr 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Lucida Handwriting" pitchFamily="66" charset="0"/>
              </a:rPr>
              <a:t>SALAH</a:t>
            </a:r>
            <a:endParaRPr lang="en-US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Lucida Handwriting" pitchFamily="66" charset="0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4"/>
          </p:nvPr>
        </p:nvSpPr>
        <p:spPr>
          <a:scene3d>
            <a:camera prst="isometricOffAxis2Left"/>
            <a:lightRig rig="threePt" dir="t"/>
          </a:scene3d>
        </p:spPr>
        <p:txBody>
          <a:bodyPr>
            <a:normAutofit fontScale="92500" lnSpcReduction="20000"/>
          </a:bodyPr>
          <a:lstStyle/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Formal</a:t>
            </a: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Structured</a:t>
            </a: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Must use certain words</a:t>
            </a: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Must be done in Arabic</a:t>
            </a: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At specific times</a:t>
            </a:r>
          </a:p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Obligatory</a:t>
            </a:r>
            <a:endParaRPr 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8000"/>
            <a:lum/>
          </a:blip>
          <a:srcRect/>
          <a:stretch>
            <a:fillRect t="-11000" r="-4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r>
              <a:rPr lang="ar-SA" sz="20000" dirty="0" smtClean="0">
                <a:latin typeface="Arabic Typesetting" pitchFamily="66" charset="-78"/>
                <a:cs typeface="Arabic Typesetting" pitchFamily="66" charset="-78"/>
              </a:rPr>
              <a:t>صلاة</a:t>
            </a:r>
            <a:endParaRPr lang="en-US" sz="20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en-US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en-US" sz="7200" dirty="0" smtClean="0">
                <a:latin typeface="Comic Sans MS" pitchFamily="66" charset="0"/>
              </a:rPr>
              <a:t>root word</a:t>
            </a:r>
            <a:r>
              <a:rPr lang="en-US" sz="7200" dirty="0" smtClean="0"/>
              <a:t>	</a:t>
            </a:r>
          </a:p>
          <a:p>
            <a:pPr algn="ctr">
              <a:buNone/>
            </a:pPr>
            <a:r>
              <a:rPr lang="en-US" sz="6000" dirty="0" err="1" smtClean="0">
                <a:hlinkClick r:id="rId4" tooltip="Sodh (letter)"/>
              </a:rPr>
              <a:t>Sodh</a:t>
            </a:r>
            <a:r>
              <a:rPr lang="en-US" sz="6000" dirty="0" smtClean="0"/>
              <a:t> </a:t>
            </a:r>
            <a:r>
              <a:rPr lang="en-US" sz="6000" dirty="0" smtClean="0"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6000" dirty="0" smtClean="0">
                <a:latin typeface="Arabic Typesetting" pitchFamily="66" charset="-78"/>
                <a:cs typeface="Arabic Typesetting" pitchFamily="66" charset="-78"/>
              </a:rPr>
              <a:t>ص</a:t>
            </a:r>
            <a:r>
              <a:rPr lang="en-US" sz="6000" dirty="0" smtClean="0">
                <a:latin typeface="Arabic Typesetting" pitchFamily="66" charset="-78"/>
                <a:cs typeface="Arabic Typesetting" pitchFamily="66" charset="-78"/>
              </a:rPr>
              <a:t>), </a:t>
            </a:r>
            <a:r>
              <a:rPr lang="en-US" sz="6000" dirty="0" smtClean="0">
                <a:hlinkClick r:id="rId5" tooltip="Lam (letter)"/>
              </a:rPr>
              <a:t>Lam</a:t>
            </a:r>
            <a:r>
              <a:rPr lang="en-US" sz="6000" dirty="0" smtClean="0"/>
              <a:t> </a:t>
            </a:r>
            <a:r>
              <a:rPr lang="en-US" sz="6000" dirty="0" smtClean="0"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6000" dirty="0" smtClean="0">
                <a:latin typeface="Arabic Typesetting" pitchFamily="66" charset="-78"/>
                <a:cs typeface="Arabic Typesetting" pitchFamily="66" charset="-78"/>
              </a:rPr>
              <a:t>ل</a:t>
            </a:r>
            <a:r>
              <a:rPr lang="en-US" sz="6000" dirty="0" smtClean="0">
                <a:latin typeface="Arabic Typesetting" pitchFamily="66" charset="-78"/>
                <a:cs typeface="Arabic Typesetting" pitchFamily="66" charset="-78"/>
              </a:rPr>
              <a:t>), </a:t>
            </a:r>
            <a:r>
              <a:rPr lang="en-US" sz="6000" dirty="0" err="1" smtClean="0">
                <a:hlinkClick r:id="rId6" tooltip="Waw (letter)"/>
              </a:rPr>
              <a:t>Waw</a:t>
            </a:r>
            <a:r>
              <a:rPr lang="en-US" sz="6000" dirty="0" smtClean="0"/>
              <a:t> </a:t>
            </a:r>
            <a:r>
              <a:rPr lang="en-US" sz="6000" dirty="0" smtClean="0">
                <a:latin typeface="Arabic Typesetting" pitchFamily="66" charset="-78"/>
                <a:cs typeface="Arabic Typesetting" pitchFamily="66" charset="-78"/>
              </a:rPr>
              <a:t>(</a:t>
            </a:r>
            <a:r>
              <a:rPr lang="ar-SA" sz="6000" dirty="0" smtClean="0">
                <a:latin typeface="Arabic Typesetting" pitchFamily="66" charset="-78"/>
                <a:cs typeface="Arabic Typesetting" pitchFamily="66" charset="-78"/>
              </a:rPr>
              <a:t>و</a:t>
            </a:r>
            <a:r>
              <a:rPr lang="en-US" sz="6000" dirty="0" smtClean="0">
                <a:latin typeface="Arabic Typesetting" pitchFamily="66" charset="-78"/>
                <a:cs typeface="Arabic Typesetting" pitchFamily="66" charset="-78"/>
              </a:rPr>
              <a:t>)</a:t>
            </a:r>
          </a:p>
          <a:p>
            <a:pPr algn="ctr">
              <a:buNone/>
            </a:pPr>
            <a:r>
              <a:rPr lang="en-US" sz="6000" dirty="0" smtClean="0">
                <a:latin typeface="Arabic Typesetting" pitchFamily="66" charset="-78"/>
                <a:cs typeface="Arabic Typesetting" pitchFamily="66" charset="-78"/>
              </a:rPr>
              <a:t> </a:t>
            </a:r>
            <a:endParaRPr lang="en-US" sz="6000" dirty="0"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Meaning of Salah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The literal meaning of the word is:</a:t>
            </a:r>
            <a:r>
              <a:rPr lang="en-US" i="1" dirty="0" smtClean="0"/>
              <a:t> 	</a:t>
            </a:r>
          </a:p>
          <a:p>
            <a:pPr>
              <a:buNone/>
            </a:pPr>
            <a:r>
              <a:rPr lang="en-US" b="1" i="1" dirty="0" smtClean="0"/>
              <a:t>	</a:t>
            </a:r>
            <a:r>
              <a:rPr lang="en-US" sz="5400" b="1" i="1" dirty="0" smtClean="0"/>
              <a:t>to make a connection with</a:t>
            </a:r>
            <a:endParaRPr lang="en-US" sz="5400" b="1" dirty="0" smtClean="0"/>
          </a:p>
          <a:p>
            <a:endParaRPr lang="en-US" dirty="0"/>
          </a:p>
        </p:txBody>
      </p:sp>
      <p:pic>
        <p:nvPicPr>
          <p:cNvPr id="4" name="Picture 8" descr="j033695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3200400"/>
            <a:ext cx="32766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7000"/>
            <a:lum/>
          </a:blip>
          <a:srcRect/>
          <a:stretch>
            <a:fillRect b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Meaning of </a:t>
            </a:r>
            <a:r>
              <a:rPr lang="en-US" dirty="0" err="1" smtClean="0">
                <a:latin typeface="Comic Sans MS" pitchFamily="66" charset="0"/>
              </a:rPr>
              <a:t>Namaz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	</a:t>
            </a:r>
            <a:r>
              <a:rPr lang="en-US" b="1" dirty="0" smtClean="0"/>
              <a:t>The word </a:t>
            </a:r>
            <a:r>
              <a:rPr lang="en-US" b="1" dirty="0" err="1" smtClean="0"/>
              <a:t>Namaz</a:t>
            </a:r>
            <a:r>
              <a:rPr lang="en-US" b="1" dirty="0" smtClean="0"/>
              <a:t>, usually used for Salah 	is not of Arabic language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	It is a Persian word</a:t>
            </a:r>
          </a:p>
          <a:p>
            <a:pPr>
              <a:buFont typeface="Wingdings" pitchFamily="2" charset="2"/>
              <a:buChar char="Ø"/>
            </a:pPr>
            <a:r>
              <a:rPr lang="en-US" b="1" smtClean="0"/>
              <a:t>	It </a:t>
            </a:r>
            <a:r>
              <a:rPr lang="en-US" b="1" dirty="0" smtClean="0"/>
              <a:t>was used for the old method of worship 	popular among the Persians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2000"/>
            <a:lum/>
          </a:blip>
          <a:srcRect/>
          <a:stretch>
            <a:fillRect t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smtClean="0"/>
              <a:t>	</a:t>
            </a:r>
            <a:r>
              <a:rPr lang="en-US" sz="6000" dirty="0" smtClean="0">
                <a:latin typeface="Comic Sans MS" pitchFamily="66" charset="0"/>
              </a:rPr>
              <a:t>We must understand the </a:t>
            </a:r>
            <a:r>
              <a:rPr lang="en-US" sz="6000" dirty="0" smtClean="0">
                <a:solidFill>
                  <a:srgbClr val="FFC000"/>
                </a:solidFill>
                <a:latin typeface="Comic Sans MS" pitchFamily="66" charset="0"/>
              </a:rPr>
              <a:t>meaning </a:t>
            </a:r>
            <a:r>
              <a:rPr lang="en-US" sz="6000" dirty="0" smtClean="0">
                <a:latin typeface="Comic Sans MS" pitchFamily="66" charset="0"/>
              </a:rPr>
              <a:t>of something in order to appreciate its </a:t>
            </a:r>
            <a:r>
              <a:rPr lang="en-US" sz="6000" dirty="0" smtClean="0">
                <a:solidFill>
                  <a:srgbClr val="FFC000"/>
                </a:solidFill>
                <a:latin typeface="Comic Sans MS" pitchFamily="66" charset="0"/>
              </a:rPr>
              <a:t>purpose</a:t>
            </a:r>
            <a:endParaRPr lang="en-US" sz="6000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babyfrig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29200" y="457200"/>
            <a:ext cx="3831242" cy="6096000"/>
          </a:xfrm>
        </p:spPr>
      </p:pic>
      <p:pic>
        <p:nvPicPr>
          <p:cNvPr id="4" name="Picture 11" descr="fridge-freezer-lim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57200"/>
            <a:ext cx="4608794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>
                <a:latin typeface="Comic Sans MS" pitchFamily="66" charset="0"/>
              </a:rPr>
              <a:t>We think </a:t>
            </a:r>
          </a:p>
          <a:p>
            <a:pPr algn="ctr">
              <a:buNone/>
            </a:pPr>
            <a:endParaRPr lang="en-US" sz="40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en-US" sz="8800" dirty="0" smtClean="0">
                <a:latin typeface="Comic Sans MS" pitchFamily="66" charset="0"/>
              </a:rPr>
              <a:t>Salah = </a:t>
            </a:r>
            <a:r>
              <a:rPr lang="en-US" sz="8800" dirty="0" err="1" smtClean="0">
                <a:latin typeface="Comic Sans MS" pitchFamily="66" charset="0"/>
              </a:rPr>
              <a:t>Namaz</a:t>
            </a:r>
            <a:endParaRPr lang="en-US" sz="8800" dirty="0" smtClean="0">
              <a:latin typeface="Comic Sans MS" pitchFamily="66" charset="0"/>
            </a:endParaRPr>
          </a:p>
          <a:p>
            <a:pPr algn="ctr">
              <a:buNone/>
            </a:pPr>
            <a:endParaRPr lang="en-US" sz="40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sz="4000" b="1" dirty="0" smtClean="0"/>
              <a:t>	</a:t>
            </a:r>
            <a:endParaRPr lang="en-US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r">
              <a:buNone/>
            </a:pPr>
            <a:r>
              <a:rPr lang="en-US" b="1" dirty="0" smtClean="0"/>
              <a:t>	</a:t>
            </a:r>
            <a:r>
              <a:rPr lang="ur-PK" sz="5200" dirty="0" smtClean="0">
                <a:latin typeface="Arabic Typesetting" pitchFamily="66" charset="-78"/>
                <a:cs typeface="Arabic Typesetting" pitchFamily="66" charset="-78"/>
              </a:rPr>
              <a:t>اتْلُ مَا أُوحِيَ إِلَيْكَ مِنَ الْكِتَابِ وَأَقِمِ الصَّلَاةَ </a:t>
            </a:r>
            <a:r>
              <a:rPr lang="ur-PK" sz="5200" dirty="0" smtClean="0">
                <a:solidFill>
                  <a:srgbClr val="FF0000"/>
                </a:solidFill>
                <a:latin typeface="Arabic Typesetting" pitchFamily="66" charset="-78"/>
                <a:cs typeface="Arabic Typesetting" pitchFamily="66" charset="-78"/>
              </a:rPr>
              <a:t>إِنَّ الصَّلَاةَ تَنْهَى عَنِ الْفَحْشَاء وَالْمُنكَرِ</a:t>
            </a:r>
            <a:r>
              <a:rPr lang="ur-PK" sz="5200" dirty="0" smtClean="0">
                <a:latin typeface="Arabic Typesetting" pitchFamily="66" charset="-78"/>
                <a:cs typeface="Arabic Typesetting" pitchFamily="66" charset="-78"/>
              </a:rPr>
              <a:t> وَلَذِكْرُ اللَّهِ أَكْبَرُ وَاللَّهُ يَعْلَمُ مَا تَصْنَعُونَ </a:t>
            </a:r>
            <a:endParaRPr lang="en-US" sz="5200" b="1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	Recite what has been revealed to you of the Book and establish </a:t>
            </a:r>
            <a:r>
              <a:rPr lang="en-US" b="1" dirty="0" err="1" smtClean="0"/>
              <a:t>salah</a:t>
            </a:r>
            <a:r>
              <a:rPr lang="en-US" b="1" dirty="0" smtClean="0"/>
              <a:t>. </a:t>
            </a:r>
            <a:r>
              <a:rPr lang="en-US" b="1" dirty="0" smtClean="0">
                <a:solidFill>
                  <a:srgbClr val="FF0000"/>
                </a:solidFill>
              </a:rPr>
              <a:t>Salah stops (from) indecency and wrongdoing</a:t>
            </a:r>
            <a:r>
              <a:rPr lang="en-US" b="1" dirty="0" smtClean="0"/>
              <a:t>...</a:t>
            </a:r>
          </a:p>
          <a:p>
            <a:pPr>
              <a:buNone/>
            </a:pPr>
            <a:r>
              <a:rPr lang="en-US" b="1" dirty="0" smtClean="0"/>
              <a:t>	(Surah Al-'</a:t>
            </a:r>
            <a:r>
              <a:rPr lang="en-US" b="1" dirty="0" err="1" smtClean="0"/>
              <a:t>Ankabut</a:t>
            </a:r>
            <a:r>
              <a:rPr lang="en-US" b="1" dirty="0" smtClean="0"/>
              <a:t>, 29: Verse  45)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6" name="Picture 4" descr="http://pro.corbis.com/images/42-15898193.jpg?size=67&amp;uid=%7bf987c554-e6f9-465f-9852-969eb2269a2a%7d"/>
          <p:cNvPicPr>
            <a:picLocks noChangeAspect="1" noChangeArrowheads="1"/>
          </p:cNvPicPr>
          <p:nvPr/>
        </p:nvPicPr>
        <p:blipFill>
          <a:blip r:embed="rId3"/>
          <a:srcRect t="7189"/>
          <a:stretch>
            <a:fillRect/>
          </a:stretch>
        </p:blipFill>
        <p:spPr bwMode="auto">
          <a:xfrm>
            <a:off x="533400" y="762000"/>
            <a:ext cx="3886200" cy="541020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angle"/>
          </a:sp3d>
        </p:spPr>
      </p:pic>
      <p:pic>
        <p:nvPicPr>
          <p:cNvPr id="3074" name="Picture 2" descr="C:\Users\Nosheen\Desktop\Pictures\Picture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302" y="761999"/>
            <a:ext cx="3663098" cy="5303291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 descr="MCj042445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219200"/>
            <a:ext cx="4991100" cy="513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Comic Sans MS" pitchFamily="66" charset="0"/>
              </a:rPr>
              <a:t/>
            </a:r>
            <a:br>
              <a:rPr lang="en-US" sz="4800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Salah is a </a:t>
            </a:r>
            <a:r>
              <a:rPr lang="en-US" i="1" u="sng" dirty="0" smtClean="0">
                <a:latin typeface="Comic Sans MS" pitchFamily="66" charset="0"/>
              </a:rPr>
              <a:t>system of worship</a:t>
            </a:r>
            <a:r>
              <a:rPr lang="en-US" sz="4800" i="1" u="sng" dirty="0" smtClean="0">
                <a:latin typeface="Comic Sans MS" pitchFamily="66" charset="0"/>
              </a:rPr>
              <a:t/>
            </a:r>
            <a:br>
              <a:rPr lang="en-US" sz="4800" i="1" u="sng" dirty="0" smtClean="0">
                <a:latin typeface="Comic Sans MS" pitchFamily="66" charset="0"/>
              </a:rPr>
            </a:br>
            <a:endParaRPr lang="en-US" sz="4800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endParaRPr lang="en-US" i="1" u="sng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838200" y="1066800"/>
          <a:ext cx="7467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ro.corbis.com/images/I-719-0116.jpg?size=67&amp;uid=%7b73882104-a760-4d0b-a376-997d47eecd83%7d"/>
          <p:cNvPicPr>
            <a:picLocks noChangeAspect="1" noChangeArrowheads="1"/>
          </p:cNvPicPr>
          <p:nvPr/>
        </p:nvPicPr>
        <p:blipFill>
          <a:blip r:embed="rId3"/>
          <a:srcRect t="5714"/>
          <a:stretch>
            <a:fillRect/>
          </a:stretch>
        </p:blipFill>
        <p:spPr bwMode="auto">
          <a:xfrm>
            <a:off x="228600" y="609600"/>
            <a:ext cx="4150014" cy="594360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angle"/>
          </a:sp3d>
        </p:spPr>
      </p:pic>
      <p:pic>
        <p:nvPicPr>
          <p:cNvPr id="1026" name="Picture 2" descr="http://pro.corbis.com/images/CO-017-0253.jpg?size=67&amp;uid=%7b15fc823d-30ac-4f76-b40e-5ea780b271fb%7d"/>
          <p:cNvPicPr>
            <a:picLocks noChangeAspect="1" noChangeArrowheads="1"/>
          </p:cNvPicPr>
          <p:nvPr/>
        </p:nvPicPr>
        <p:blipFill>
          <a:blip r:embed="rId4"/>
          <a:srcRect t="8981"/>
          <a:stretch>
            <a:fillRect/>
          </a:stretch>
        </p:blipFill>
        <p:spPr bwMode="auto">
          <a:xfrm>
            <a:off x="4203869" y="685800"/>
            <a:ext cx="4940131" cy="556260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sp3d>
            <a:bevelT prst="angle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/>
              <a:t>Key Word</a:t>
            </a:r>
            <a:endParaRPr lang="en-US" sz="8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43400"/>
            <a:ext cx="8229600" cy="15541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8000" dirty="0" smtClean="0">
                <a:latin typeface="Ravie" pitchFamily="82" charset="0"/>
              </a:rPr>
              <a:t>CONNECTION</a:t>
            </a:r>
            <a:endParaRPr lang="en-US" sz="8000" dirty="0">
              <a:latin typeface="Ravie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http://pro.corbis.com/images/42-17342928.jpg?size=572&amp;uid=%7b56cf9263-85c9-4793-ac54-6e5deebcf28e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8600" y="609600"/>
            <a:ext cx="4038600" cy="4038600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sp3d>
            <a:bevelT prst="angle"/>
          </a:sp3d>
        </p:spPr>
      </p:pic>
      <p:pic>
        <p:nvPicPr>
          <p:cNvPr id="31746" name="Picture 2" descr="C:\Users\Nosheen\Desktop\Pictures\Picture93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9800"/>
            <a:ext cx="54102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 descr="http://pro.corbis.com/images/42-18279170.jpg?size=67&amp;uid=%7b832d8d37-41df-48c3-9ecb-bfa8a1a6996b%7d"/>
          <p:cNvPicPr>
            <a:picLocks noChangeAspect="1" noChangeArrowheads="1"/>
          </p:cNvPicPr>
          <p:nvPr/>
        </p:nvPicPr>
        <p:blipFill>
          <a:blip r:embed="rId3"/>
          <a:srcRect t="11287"/>
          <a:stretch>
            <a:fillRect/>
          </a:stretch>
        </p:blipFill>
        <p:spPr bwMode="auto">
          <a:xfrm>
            <a:off x="457200" y="1143000"/>
            <a:ext cx="8328751" cy="47910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4" name="Picture 2" descr="http://pro.corbis.com/images/42-19143126.jpg?size=67&amp;uid=%7ba10a4632-4fce-422c-bbd0-179471d6bb2c%7d"/>
          <p:cNvPicPr>
            <a:picLocks noChangeAspect="1" noChangeArrowheads="1"/>
          </p:cNvPicPr>
          <p:nvPr/>
        </p:nvPicPr>
        <p:blipFill>
          <a:blip r:embed="rId3"/>
          <a:srcRect t="11667"/>
          <a:stretch>
            <a:fillRect/>
          </a:stretch>
        </p:blipFill>
        <p:spPr bwMode="auto">
          <a:xfrm>
            <a:off x="0" y="304800"/>
            <a:ext cx="8229600" cy="5884233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pro.corbis.com/images/AAHV001835.jpg?size=67&amp;uid=%7b19a891e5-dc2d-4044-8192-f764c3c467b1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42999" y="609600"/>
            <a:ext cx="6858000" cy="4982292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sp3d>
            <a:bevelT prst="angle"/>
          </a:sp3d>
        </p:spPr>
      </p:pic>
      <p:pic>
        <p:nvPicPr>
          <p:cNvPr id="5" name="Picture 2" descr="http://pro.corbis.com/images/42-18455965.jpg?size=67&amp;uid=%7b58a74d5c-a19a-48b7-aa84-d0d56ddcaa66%7d"/>
          <p:cNvPicPr>
            <a:picLocks noChangeAspect="1" noChangeArrowheads="1"/>
          </p:cNvPicPr>
          <p:nvPr/>
        </p:nvPicPr>
        <p:blipFill>
          <a:blip r:embed="rId4"/>
          <a:srcRect t="11529" r="16484"/>
          <a:stretch>
            <a:fillRect/>
          </a:stretch>
        </p:blipFill>
        <p:spPr bwMode="auto">
          <a:xfrm>
            <a:off x="4572000" y="2362200"/>
            <a:ext cx="5334000" cy="4093013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sp3d>
            <a:bevelT prst="angle"/>
          </a:sp3d>
        </p:spPr>
      </p:pic>
      <p:pic>
        <p:nvPicPr>
          <p:cNvPr id="32770" name="Picture 2" descr="C:\Users\Nosheen\Desktop\Pictures\Picture9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121492"/>
            <a:ext cx="2057400" cy="406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mic Sans MS" pitchFamily="66" charset="0"/>
              </a:rPr>
              <a:t>Our heart connects with ALLAH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http://pro.corbis.com/images/42-15142579.jpg?size=67&amp;uid=%7b1dfa7a74-00b5-4e9a-b7b4-b738b9ca7661%7d"/>
          <p:cNvPicPr>
            <a:picLocks noChangeAspect="1" noChangeArrowheads="1"/>
          </p:cNvPicPr>
          <p:nvPr/>
        </p:nvPicPr>
        <p:blipFill>
          <a:blip r:embed="rId3"/>
          <a:srcRect t="8333"/>
          <a:stretch>
            <a:fillRect/>
          </a:stretch>
        </p:blipFill>
        <p:spPr bwMode="auto">
          <a:xfrm>
            <a:off x="2971800" y="1828800"/>
            <a:ext cx="3619500" cy="4191000"/>
          </a:xfrm>
          <a:prstGeom prst="rect">
            <a:avLst/>
          </a:prstGeom>
          <a:noFill/>
        </p:spPr>
      </p:pic>
      <p:pic>
        <p:nvPicPr>
          <p:cNvPr id="56324" name="Picture 4" descr="http://pro.corbis.com/images/SC-087-0103.jpg?size=67&amp;uid=%7b325638db-e9e4-4129-a918-bb7fcd9e634b%7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295400"/>
            <a:ext cx="8382001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563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http://dms.myflorida.com/var/dms/storage/images/media/eits_media/prod_serv_media/suncom_media/rmt_access_media/dial_up_media/windows_2000/rts_dial_up_connection/95424-1-eng-US/rts_dial_up_connection_larg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228600"/>
            <a:ext cx="5638800" cy="606009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00400" y="30480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</a:rPr>
              <a:t>MUSLIM</a:t>
            </a:r>
            <a:endParaRPr lang="en-US" sz="40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35052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SALAH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8546" name="Picture 2" descr="http://www.demon.net/images/premierconnect/edit-dialup-win00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05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4475</TotalTime>
  <Words>961</Words>
  <Application>Microsoft Office PowerPoint</Application>
  <PresentationFormat>On-screen Show (4:3)</PresentationFormat>
  <Paragraphs>314</Paragraphs>
  <Slides>99</Slides>
  <Notes>99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Egypt 1870</vt:lpstr>
      <vt:lpstr>PowerPoint Presentation</vt:lpstr>
      <vt:lpstr>PowerPoint Presentation</vt:lpstr>
      <vt:lpstr>Seoul – South Korea</vt:lpstr>
      <vt:lpstr>Bosnia Refugee Camp</vt:lpstr>
      <vt:lpstr>Indonesian School Girls</vt:lpstr>
      <vt:lpstr>Six Flags Amusement Park –  New Jersey, USA</vt:lpstr>
      <vt:lpstr>Jerusalem</vt:lpstr>
      <vt:lpstr>President of Iran</vt:lpstr>
      <vt:lpstr>PowerPoint Presentation</vt:lpstr>
      <vt:lpstr>PowerPoint Presentation</vt:lpstr>
      <vt:lpstr>Yemeni Fisherman</vt:lpstr>
      <vt:lpstr>PowerPoint Presentation</vt:lpstr>
      <vt:lpstr>London</vt:lpstr>
      <vt:lpstr>Harvard University - USA</vt:lpstr>
      <vt:lpstr>PowerPoint Presentation</vt:lpstr>
      <vt:lpstr>Mumbai</vt:lpstr>
      <vt:lpstr>Islamabad</vt:lpstr>
      <vt:lpstr>Tunisia</vt:lpstr>
      <vt:lpstr>Kashmir</vt:lpstr>
      <vt:lpstr>Crimea – (former USSR)</vt:lpstr>
      <vt:lpstr>Nigeria</vt:lpstr>
      <vt:lpstr>Kuwait</vt:lpstr>
      <vt:lpstr>San Francisco - USA</vt:lpstr>
      <vt:lpstr>Iraq</vt:lpstr>
      <vt:lpstr>Gaza Strip </vt:lpstr>
      <vt:lpstr>Madrid - Spain</vt:lpstr>
      <vt:lpstr>Somalia</vt:lpstr>
      <vt:lpstr>Russia</vt:lpstr>
      <vt:lpstr>UAE</vt:lpstr>
      <vt:lpstr>China</vt:lpstr>
      <vt:lpstr>Chechnya</vt:lpstr>
      <vt:lpstr>Senegal</vt:lpstr>
      <vt:lpstr>Hungary</vt:lpstr>
      <vt:lpstr>Petra - Jordan</vt:lpstr>
      <vt:lpstr>France</vt:lpstr>
      <vt:lpstr>Australia</vt:lpstr>
      <vt:lpstr>Uzbekistan</vt:lpstr>
      <vt:lpstr>Burma</vt:lpstr>
      <vt:lpstr>Central Park – New York City</vt:lpstr>
      <vt:lpstr>Algeria</vt:lpstr>
      <vt:lpstr>PowerPoint Presentation</vt:lpstr>
      <vt:lpstr>PowerPoint Presentation</vt:lpstr>
      <vt:lpstr>PowerPoint Presentation</vt:lpstr>
      <vt:lpstr>PowerPoint Presentation</vt:lpstr>
      <vt:lpstr>For a Muslim “PRAYER” means:</vt:lpstr>
      <vt:lpstr>PowerPoint Presentation</vt:lpstr>
      <vt:lpstr>Because we say</vt:lpstr>
      <vt:lpstr>We find out what Allah wants from us </vt:lpstr>
      <vt:lpstr>PowerPoint Presentation</vt:lpstr>
      <vt:lpstr>PowerPoint Presentation</vt:lpstr>
      <vt:lpstr>PowerPoint Presentation</vt:lpstr>
      <vt:lpstr>Du’a</vt:lpstr>
      <vt:lpstr>Salah</vt:lpstr>
      <vt:lpstr>PowerPoint Presentation</vt:lpstr>
      <vt:lpstr>PowerPoint Presentation</vt:lpstr>
      <vt:lpstr>PowerPoint Presentation</vt:lpstr>
      <vt:lpstr>Because we say</vt:lpstr>
      <vt:lpstr>PowerPoint Presentation</vt:lpstr>
      <vt:lpstr>The Prophet (PBUH) said:</vt:lpstr>
      <vt:lpstr>Difference between Dua &amp;Salah</vt:lpstr>
      <vt:lpstr>صلاة</vt:lpstr>
      <vt:lpstr>Meaning of Salah</vt:lpstr>
      <vt:lpstr>Meaning of Namaz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Salah is a system of worship </vt:lpstr>
      <vt:lpstr>Key Word</vt:lpstr>
      <vt:lpstr>PowerPoint Presentation</vt:lpstr>
      <vt:lpstr>PowerPoint Presentation</vt:lpstr>
      <vt:lpstr>PowerPoint Presentation</vt:lpstr>
      <vt:lpstr>PowerPoint Presentation</vt:lpstr>
      <vt:lpstr>Our heart connects with ALLAH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 the paragraph below...  and try to understand the meaning.</dc:title>
  <dc:creator/>
  <cp:lastModifiedBy>Nosheen Ausaf Kidwai</cp:lastModifiedBy>
  <cp:revision>210</cp:revision>
  <dcterms:created xsi:type="dcterms:W3CDTF">2006-08-16T00:00:00Z</dcterms:created>
  <dcterms:modified xsi:type="dcterms:W3CDTF">2012-10-02T02:05:49Z</dcterms:modified>
</cp:coreProperties>
</file>